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5.xml" ContentType="application/vnd.openxmlformats-officedocument.drawingml.diagramData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3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9"/>
  </p:notesMasterIdLst>
  <p:sldIdLst>
    <p:sldId id="384" r:id="rId2"/>
    <p:sldId id="257" r:id="rId3"/>
    <p:sldId id="260" r:id="rId4"/>
    <p:sldId id="261" r:id="rId5"/>
    <p:sldId id="367" r:id="rId6"/>
    <p:sldId id="368" r:id="rId7"/>
    <p:sldId id="369" r:id="rId8"/>
    <p:sldId id="370" r:id="rId9"/>
    <p:sldId id="371" r:id="rId10"/>
    <p:sldId id="372" r:id="rId11"/>
    <p:sldId id="374" r:id="rId12"/>
    <p:sldId id="375" r:id="rId13"/>
    <p:sldId id="373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5" r:id="rId25"/>
    <p:sldId id="277" r:id="rId26"/>
    <p:sldId id="278" r:id="rId27"/>
    <p:sldId id="279" r:id="rId28"/>
    <p:sldId id="283" r:id="rId29"/>
    <p:sldId id="285" r:id="rId30"/>
    <p:sldId id="380" r:id="rId31"/>
    <p:sldId id="381" r:id="rId32"/>
    <p:sldId id="382" r:id="rId33"/>
    <p:sldId id="293" r:id="rId34"/>
    <p:sldId id="294" r:id="rId35"/>
    <p:sldId id="295" r:id="rId36"/>
    <p:sldId id="376" r:id="rId37"/>
    <p:sldId id="296" r:id="rId38"/>
    <p:sldId id="299" r:id="rId39"/>
    <p:sldId id="300" r:id="rId40"/>
    <p:sldId id="302" r:id="rId41"/>
    <p:sldId id="303" r:id="rId42"/>
    <p:sldId id="377" r:id="rId43"/>
    <p:sldId id="378" r:id="rId44"/>
    <p:sldId id="379" r:id="rId45"/>
    <p:sldId id="383" r:id="rId46"/>
    <p:sldId id="363" r:id="rId47"/>
    <p:sldId id="364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EFFC"/>
    <a:srgbClr val="FF3399"/>
    <a:srgbClr val="00FF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57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50.png"/><Relationship Id="rId1" Type="http://schemas.openxmlformats.org/officeDocument/2006/relationships/image" Target="../media/image140.png"/><Relationship Id="rId5" Type="http://schemas.openxmlformats.org/officeDocument/2006/relationships/image" Target="../media/image180.png"/><Relationship Id="rId4" Type="http://schemas.openxmlformats.org/officeDocument/2006/relationships/image" Target="../media/image170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image" Target="../media/image53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E99C96-FD95-4F4D-BDD9-16B6B8D63A97}" type="doc">
      <dgm:prSet loTypeId="urn:microsoft.com/office/officeart/2005/8/layout/hierarchy2" loCatId="hierarchy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0F05308B-D36C-4420-BC6C-23FFB0CD3552}">
      <dgm:prSet phldrT="[Text]" custT="1"/>
      <dgm:spPr/>
      <dgm:t>
        <a:bodyPr/>
        <a:lstStyle/>
        <a:p>
          <a:r>
            <a:rPr lang="en-US" sz="2000" smtClean="0"/>
            <a:t>FET</a:t>
          </a:r>
          <a:endParaRPr lang="en-US" sz="2000" dirty="0"/>
        </a:p>
      </dgm:t>
    </dgm:pt>
    <dgm:pt modelId="{CC1AAD99-3348-44F1-9890-93884EFD6540}" type="parTrans" cxnId="{0382ED39-67F2-4442-9E26-2CAA35BD7F79}">
      <dgm:prSet/>
      <dgm:spPr/>
      <dgm:t>
        <a:bodyPr/>
        <a:lstStyle/>
        <a:p>
          <a:endParaRPr lang="en-US" sz="1200">
            <a:solidFill>
              <a:schemeClr val="tx1"/>
            </a:solidFill>
          </a:endParaRPr>
        </a:p>
      </dgm:t>
    </dgm:pt>
    <dgm:pt modelId="{7CF599A1-A883-4C1E-9188-834916C029C7}" type="sibTrans" cxnId="{0382ED39-67F2-4442-9E26-2CAA35BD7F79}">
      <dgm:prSet/>
      <dgm:spPr/>
      <dgm:t>
        <a:bodyPr/>
        <a:lstStyle/>
        <a:p>
          <a:endParaRPr lang="en-US" sz="1200">
            <a:solidFill>
              <a:schemeClr val="tx1"/>
            </a:solidFill>
          </a:endParaRPr>
        </a:p>
      </dgm:t>
    </dgm:pt>
    <dgm:pt modelId="{D1245582-FA7A-404C-9345-D13ED5A33FDA}">
      <dgm:prSet phldrT="[Text]" custT="1"/>
      <dgm:spPr/>
      <dgm:t>
        <a:bodyPr/>
        <a:lstStyle/>
        <a:p>
          <a:r>
            <a:rPr lang="en-US" sz="2000" smtClean="0"/>
            <a:t>J-FET</a:t>
          </a:r>
          <a:endParaRPr lang="en-US" sz="2000" dirty="0"/>
        </a:p>
      </dgm:t>
    </dgm:pt>
    <dgm:pt modelId="{3AF9E7D0-6694-4459-81BF-5D086C049A3C}" type="parTrans" cxnId="{A9F612E8-863D-48F2-A88D-DBE1092F1A88}">
      <dgm:prSet custT="1"/>
      <dgm:spPr/>
      <dgm:t>
        <a:bodyPr/>
        <a:lstStyle/>
        <a:p>
          <a:endParaRPr lang="en-US" sz="200">
            <a:solidFill>
              <a:schemeClr val="tx1"/>
            </a:solidFill>
          </a:endParaRPr>
        </a:p>
      </dgm:t>
    </dgm:pt>
    <dgm:pt modelId="{4159C885-3AEB-436D-8DB6-8ED5B4F9F755}" type="sibTrans" cxnId="{A9F612E8-863D-48F2-A88D-DBE1092F1A88}">
      <dgm:prSet/>
      <dgm:spPr/>
      <dgm:t>
        <a:bodyPr/>
        <a:lstStyle/>
        <a:p>
          <a:endParaRPr lang="en-US" sz="1200">
            <a:solidFill>
              <a:schemeClr val="tx1"/>
            </a:solidFill>
          </a:endParaRPr>
        </a:p>
      </dgm:t>
    </dgm:pt>
    <dgm:pt modelId="{61CFB9AE-9B82-44A0-9A58-CE2ED5F65F37}">
      <dgm:prSet phldrT="[Text]" custT="1"/>
      <dgm:spPr/>
      <dgm:t>
        <a:bodyPr/>
        <a:lstStyle/>
        <a:p>
          <a:r>
            <a:rPr lang="en-US" sz="2000" smtClean="0"/>
            <a:t>MOSFET</a:t>
          </a:r>
          <a:endParaRPr lang="en-US" sz="2000" dirty="0"/>
        </a:p>
      </dgm:t>
    </dgm:pt>
    <dgm:pt modelId="{0C0FB5B0-7878-42B6-BDC1-2E2C50491D66}" type="parTrans" cxnId="{23F27611-DBA5-4198-824D-58790ED0AE80}">
      <dgm:prSet custT="1"/>
      <dgm:spPr/>
      <dgm:t>
        <a:bodyPr/>
        <a:lstStyle/>
        <a:p>
          <a:endParaRPr lang="en-US" sz="200">
            <a:solidFill>
              <a:schemeClr val="tx1"/>
            </a:solidFill>
          </a:endParaRPr>
        </a:p>
      </dgm:t>
    </dgm:pt>
    <dgm:pt modelId="{51E0A586-6BFE-462A-AE7E-EC4599AAA6A3}" type="sibTrans" cxnId="{23F27611-DBA5-4198-824D-58790ED0AE80}">
      <dgm:prSet/>
      <dgm:spPr/>
      <dgm:t>
        <a:bodyPr/>
        <a:lstStyle/>
        <a:p>
          <a:endParaRPr lang="en-US" sz="1200">
            <a:solidFill>
              <a:schemeClr val="tx1"/>
            </a:solidFill>
          </a:endParaRPr>
        </a:p>
      </dgm:t>
    </dgm:pt>
    <dgm:pt modelId="{CB9E8B7D-5234-4A58-9541-BD1376500EEE}">
      <dgm:prSet phldrT="[Text]" custT="1"/>
      <dgm:spPr/>
      <dgm:t>
        <a:bodyPr/>
        <a:lstStyle/>
        <a:p>
          <a:r>
            <a:rPr lang="en-US" sz="2000" smtClean="0"/>
            <a:t>D-MOSFET</a:t>
          </a:r>
          <a:endParaRPr lang="en-US" sz="2000" dirty="0"/>
        </a:p>
      </dgm:t>
    </dgm:pt>
    <dgm:pt modelId="{63822EA9-19F5-4469-AC9F-C6AFDE5B3194}" type="parTrans" cxnId="{431ABB07-1F8A-4FD8-BA2A-7CEB3DF9AF38}">
      <dgm:prSet custT="1"/>
      <dgm:spPr/>
      <dgm:t>
        <a:bodyPr/>
        <a:lstStyle/>
        <a:p>
          <a:endParaRPr lang="en-US" sz="200">
            <a:solidFill>
              <a:schemeClr val="tx1"/>
            </a:solidFill>
          </a:endParaRPr>
        </a:p>
      </dgm:t>
    </dgm:pt>
    <dgm:pt modelId="{77C833C3-A800-4361-9BB6-A1E7AC561724}" type="sibTrans" cxnId="{431ABB07-1F8A-4FD8-BA2A-7CEB3DF9AF38}">
      <dgm:prSet/>
      <dgm:spPr/>
      <dgm:t>
        <a:bodyPr/>
        <a:lstStyle/>
        <a:p>
          <a:endParaRPr lang="en-US" sz="1200">
            <a:solidFill>
              <a:schemeClr val="tx1"/>
            </a:solidFill>
          </a:endParaRPr>
        </a:p>
      </dgm:t>
    </dgm:pt>
    <dgm:pt modelId="{4FC3A04A-6D36-4038-AD18-7B0F5919A851}">
      <dgm:prSet custT="1"/>
      <dgm:spPr/>
      <dgm:t>
        <a:bodyPr/>
        <a:lstStyle/>
        <a:p>
          <a:r>
            <a:rPr lang="en-US" sz="2000" smtClean="0"/>
            <a:t>E-MOSFET</a:t>
          </a:r>
          <a:endParaRPr lang="en-US" sz="2000" dirty="0"/>
        </a:p>
      </dgm:t>
    </dgm:pt>
    <dgm:pt modelId="{CE746236-D007-4A32-8FC1-062DC39F8286}" type="parTrans" cxnId="{F0A2DAFD-3A63-4824-B5BF-59682C751E1E}">
      <dgm:prSet custT="1"/>
      <dgm:spPr/>
      <dgm:t>
        <a:bodyPr/>
        <a:lstStyle/>
        <a:p>
          <a:endParaRPr lang="en-US" sz="200">
            <a:solidFill>
              <a:schemeClr val="tx1"/>
            </a:solidFill>
          </a:endParaRPr>
        </a:p>
      </dgm:t>
    </dgm:pt>
    <dgm:pt modelId="{FCF9B832-FA6F-4F57-A5BF-57AA7246D0AE}" type="sibTrans" cxnId="{F0A2DAFD-3A63-4824-B5BF-59682C751E1E}">
      <dgm:prSet/>
      <dgm:spPr/>
      <dgm:t>
        <a:bodyPr/>
        <a:lstStyle/>
        <a:p>
          <a:endParaRPr lang="en-US" sz="1200">
            <a:solidFill>
              <a:schemeClr val="tx1"/>
            </a:solidFill>
          </a:endParaRPr>
        </a:p>
      </dgm:t>
    </dgm:pt>
    <dgm:pt modelId="{DBD9FF69-468A-4902-BCB3-06DBED98C8B3}" type="pres">
      <dgm:prSet presAssocID="{0CE99C96-FD95-4F4D-BDD9-16B6B8D63A9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1FFFBA9-F71C-479C-90B9-5E206A07AF69}" type="pres">
      <dgm:prSet presAssocID="{0F05308B-D36C-4420-BC6C-23FFB0CD3552}" presName="root1" presStyleCnt="0"/>
      <dgm:spPr/>
    </dgm:pt>
    <dgm:pt modelId="{41256AC0-FF0C-444D-8031-06C772C4E2D7}" type="pres">
      <dgm:prSet presAssocID="{0F05308B-D36C-4420-BC6C-23FFB0CD3552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0572CC7-1753-4C3A-9C4E-5E325A6D348F}" type="pres">
      <dgm:prSet presAssocID="{0F05308B-D36C-4420-BC6C-23FFB0CD3552}" presName="level2hierChild" presStyleCnt="0"/>
      <dgm:spPr/>
    </dgm:pt>
    <dgm:pt modelId="{6442358D-0D56-4262-8636-79915F4E1DC6}" type="pres">
      <dgm:prSet presAssocID="{3AF9E7D0-6694-4459-81BF-5D086C049A3C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C4008712-9543-4E0C-B99B-B5FF6590C9A0}" type="pres">
      <dgm:prSet presAssocID="{3AF9E7D0-6694-4459-81BF-5D086C049A3C}" presName="connTx" presStyleLbl="parChTrans1D2" presStyleIdx="0" presStyleCnt="2"/>
      <dgm:spPr/>
      <dgm:t>
        <a:bodyPr/>
        <a:lstStyle/>
        <a:p>
          <a:endParaRPr lang="en-US"/>
        </a:p>
      </dgm:t>
    </dgm:pt>
    <dgm:pt modelId="{0F3CD8D9-70A1-4030-999C-5F6014E2E91C}" type="pres">
      <dgm:prSet presAssocID="{D1245582-FA7A-404C-9345-D13ED5A33FDA}" presName="root2" presStyleCnt="0"/>
      <dgm:spPr/>
    </dgm:pt>
    <dgm:pt modelId="{C0BEEEF9-77B7-4F0D-9588-B07BA3EF9C33}" type="pres">
      <dgm:prSet presAssocID="{D1245582-FA7A-404C-9345-D13ED5A33FDA}" presName="LevelTwoTextNode" presStyleLbl="node2" presStyleIdx="0" presStyleCnt="2" custLinFactNeighborX="834" custLinFactNeighborY="-6038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51D494D-B053-43E6-9F87-AFE656A621FD}" type="pres">
      <dgm:prSet presAssocID="{D1245582-FA7A-404C-9345-D13ED5A33FDA}" presName="level3hierChild" presStyleCnt="0"/>
      <dgm:spPr/>
    </dgm:pt>
    <dgm:pt modelId="{8A0E3939-6EC6-4BB9-94DB-9D4F6073B304}" type="pres">
      <dgm:prSet presAssocID="{0C0FB5B0-7878-42B6-BDC1-2E2C50491D66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CF691BB9-C07D-4292-8FE4-0D1626DF574B}" type="pres">
      <dgm:prSet presAssocID="{0C0FB5B0-7878-42B6-BDC1-2E2C50491D66}" presName="connTx" presStyleLbl="parChTrans1D2" presStyleIdx="1" presStyleCnt="2"/>
      <dgm:spPr/>
      <dgm:t>
        <a:bodyPr/>
        <a:lstStyle/>
        <a:p>
          <a:endParaRPr lang="en-US"/>
        </a:p>
      </dgm:t>
    </dgm:pt>
    <dgm:pt modelId="{5E20A139-16D1-4947-B167-FD0B3E108185}" type="pres">
      <dgm:prSet presAssocID="{61CFB9AE-9B82-44A0-9A58-CE2ED5F65F37}" presName="root2" presStyleCnt="0"/>
      <dgm:spPr/>
    </dgm:pt>
    <dgm:pt modelId="{27F4CD53-788B-4C1D-B054-CFCB8A5C47EB}" type="pres">
      <dgm:prSet presAssocID="{61CFB9AE-9B82-44A0-9A58-CE2ED5F65F37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66639B2-F34E-488E-A65C-8095B63C57EF}" type="pres">
      <dgm:prSet presAssocID="{61CFB9AE-9B82-44A0-9A58-CE2ED5F65F37}" presName="level3hierChild" presStyleCnt="0"/>
      <dgm:spPr/>
    </dgm:pt>
    <dgm:pt modelId="{F4FD0789-D1C2-4F4D-85FD-01D1C748F335}" type="pres">
      <dgm:prSet presAssocID="{63822EA9-19F5-4469-AC9F-C6AFDE5B3194}" presName="conn2-1" presStyleLbl="parChTrans1D3" presStyleIdx="0" presStyleCnt="2"/>
      <dgm:spPr/>
      <dgm:t>
        <a:bodyPr/>
        <a:lstStyle/>
        <a:p>
          <a:endParaRPr lang="en-US"/>
        </a:p>
      </dgm:t>
    </dgm:pt>
    <dgm:pt modelId="{0B5F1802-C58E-487D-B7D7-4C9A264ED12E}" type="pres">
      <dgm:prSet presAssocID="{63822EA9-19F5-4469-AC9F-C6AFDE5B3194}" presName="connTx" presStyleLbl="parChTrans1D3" presStyleIdx="0" presStyleCnt="2"/>
      <dgm:spPr/>
      <dgm:t>
        <a:bodyPr/>
        <a:lstStyle/>
        <a:p>
          <a:endParaRPr lang="en-US"/>
        </a:p>
      </dgm:t>
    </dgm:pt>
    <dgm:pt modelId="{B69EB835-11F3-437B-9289-5A5C6688CBF8}" type="pres">
      <dgm:prSet presAssocID="{CB9E8B7D-5234-4A58-9541-BD1376500EEE}" presName="root2" presStyleCnt="0"/>
      <dgm:spPr/>
    </dgm:pt>
    <dgm:pt modelId="{0BDB5387-34BE-441C-9929-9C9368CED22E}" type="pres">
      <dgm:prSet presAssocID="{CB9E8B7D-5234-4A58-9541-BD1376500EEE}" presName="LevelTwoTextNode" presStyleLbl="node3" presStyleIdx="0" presStyleCnt="2" custLinFactNeighborX="-2516" custLinFactNeighborY="-1174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F92951E-D471-4F67-A1E4-68E029C378A5}" type="pres">
      <dgm:prSet presAssocID="{CB9E8B7D-5234-4A58-9541-BD1376500EEE}" presName="level3hierChild" presStyleCnt="0"/>
      <dgm:spPr/>
    </dgm:pt>
    <dgm:pt modelId="{81456C1E-EC1E-42FC-AF63-0B3B998094E8}" type="pres">
      <dgm:prSet presAssocID="{CE746236-D007-4A32-8FC1-062DC39F8286}" presName="conn2-1" presStyleLbl="parChTrans1D3" presStyleIdx="1" presStyleCnt="2"/>
      <dgm:spPr/>
      <dgm:t>
        <a:bodyPr/>
        <a:lstStyle/>
        <a:p>
          <a:endParaRPr lang="en-US"/>
        </a:p>
      </dgm:t>
    </dgm:pt>
    <dgm:pt modelId="{33A6E753-F640-48EE-B384-25D69E443D2B}" type="pres">
      <dgm:prSet presAssocID="{CE746236-D007-4A32-8FC1-062DC39F8286}" presName="connTx" presStyleLbl="parChTrans1D3" presStyleIdx="1" presStyleCnt="2"/>
      <dgm:spPr/>
      <dgm:t>
        <a:bodyPr/>
        <a:lstStyle/>
        <a:p>
          <a:endParaRPr lang="en-US"/>
        </a:p>
      </dgm:t>
    </dgm:pt>
    <dgm:pt modelId="{033A1B3B-8BE8-4AC6-869C-C2C3E955F372}" type="pres">
      <dgm:prSet presAssocID="{4FC3A04A-6D36-4038-AD18-7B0F5919A851}" presName="root2" presStyleCnt="0"/>
      <dgm:spPr/>
    </dgm:pt>
    <dgm:pt modelId="{F983E794-DFEB-4185-90E9-81BCFAFC017E}" type="pres">
      <dgm:prSet presAssocID="{4FC3A04A-6D36-4038-AD18-7B0F5919A851}" presName="LevelTwoTextNode" presStyleLbl="node3" presStyleIdx="1" presStyleCnt="2" custLinFactNeighborX="-1675" custLinFactNeighborY="4173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A586E9A-6804-4067-AF64-ADC0BCF6D151}" type="pres">
      <dgm:prSet presAssocID="{4FC3A04A-6D36-4038-AD18-7B0F5919A851}" presName="level3hierChild" presStyleCnt="0"/>
      <dgm:spPr/>
    </dgm:pt>
  </dgm:ptLst>
  <dgm:cxnLst>
    <dgm:cxn modelId="{6017528C-D8B5-48A1-B2ED-A108F0074A14}" type="presOf" srcId="{3AF9E7D0-6694-4459-81BF-5D086C049A3C}" destId="{6442358D-0D56-4262-8636-79915F4E1DC6}" srcOrd="0" destOrd="0" presId="urn:microsoft.com/office/officeart/2005/8/layout/hierarchy2"/>
    <dgm:cxn modelId="{F9C635E7-384A-4DB1-9D04-24510BF528B0}" type="presOf" srcId="{0C0FB5B0-7878-42B6-BDC1-2E2C50491D66}" destId="{CF691BB9-C07D-4292-8FE4-0D1626DF574B}" srcOrd="1" destOrd="0" presId="urn:microsoft.com/office/officeart/2005/8/layout/hierarchy2"/>
    <dgm:cxn modelId="{B84F0141-6E96-49DB-996E-39E374B418B3}" type="presOf" srcId="{0C0FB5B0-7878-42B6-BDC1-2E2C50491D66}" destId="{8A0E3939-6EC6-4BB9-94DB-9D4F6073B304}" srcOrd="0" destOrd="0" presId="urn:microsoft.com/office/officeart/2005/8/layout/hierarchy2"/>
    <dgm:cxn modelId="{00ABA39F-CDBA-4AB5-BB44-9E985A717770}" type="presOf" srcId="{CE746236-D007-4A32-8FC1-062DC39F8286}" destId="{33A6E753-F640-48EE-B384-25D69E443D2B}" srcOrd="1" destOrd="0" presId="urn:microsoft.com/office/officeart/2005/8/layout/hierarchy2"/>
    <dgm:cxn modelId="{431ABB07-1F8A-4FD8-BA2A-7CEB3DF9AF38}" srcId="{61CFB9AE-9B82-44A0-9A58-CE2ED5F65F37}" destId="{CB9E8B7D-5234-4A58-9541-BD1376500EEE}" srcOrd="0" destOrd="0" parTransId="{63822EA9-19F5-4469-AC9F-C6AFDE5B3194}" sibTransId="{77C833C3-A800-4361-9BB6-A1E7AC561724}"/>
    <dgm:cxn modelId="{66EE7C38-C82A-4BF0-8065-71B83403F9AD}" type="presOf" srcId="{3AF9E7D0-6694-4459-81BF-5D086C049A3C}" destId="{C4008712-9543-4E0C-B99B-B5FF6590C9A0}" srcOrd="1" destOrd="0" presId="urn:microsoft.com/office/officeart/2005/8/layout/hierarchy2"/>
    <dgm:cxn modelId="{0382ED39-67F2-4442-9E26-2CAA35BD7F79}" srcId="{0CE99C96-FD95-4F4D-BDD9-16B6B8D63A97}" destId="{0F05308B-D36C-4420-BC6C-23FFB0CD3552}" srcOrd="0" destOrd="0" parTransId="{CC1AAD99-3348-44F1-9890-93884EFD6540}" sibTransId="{7CF599A1-A883-4C1E-9188-834916C029C7}"/>
    <dgm:cxn modelId="{DBC6F222-E435-4EFE-AD4A-B6955D80C500}" type="presOf" srcId="{CE746236-D007-4A32-8FC1-062DC39F8286}" destId="{81456C1E-EC1E-42FC-AF63-0B3B998094E8}" srcOrd="0" destOrd="0" presId="urn:microsoft.com/office/officeart/2005/8/layout/hierarchy2"/>
    <dgm:cxn modelId="{FDC98CEE-8CA3-4363-B2A1-B1605AB11088}" type="presOf" srcId="{CB9E8B7D-5234-4A58-9541-BD1376500EEE}" destId="{0BDB5387-34BE-441C-9929-9C9368CED22E}" srcOrd="0" destOrd="0" presId="urn:microsoft.com/office/officeart/2005/8/layout/hierarchy2"/>
    <dgm:cxn modelId="{B99D5010-5EBE-49DB-A841-25768FB9C41A}" type="presOf" srcId="{0F05308B-D36C-4420-BC6C-23FFB0CD3552}" destId="{41256AC0-FF0C-444D-8031-06C772C4E2D7}" srcOrd="0" destOrd="0" presId="urn:microsoft.com/office/officeart/2005/8/layout/hierarchy2"/>
    <dgm:cxn modelId="{15842137-80DC-4B75-82B7-169A49AB5C36}" type="presOf" srcId="{63822EA9-19F5-4469-AC9F-C6AFDE5B3194}" destId="{F4FD0789-D1C2-4F4D-85FD-01D1C748F335}" srcOrd="0" destOrd="0" presId="urn:microsoft.com/office/officeart/2005/8/layout/hierarchy2"/>
    <dgm:cxn modelId="{F0A2DAFD-3A63-4824-B5BF-59682C751E1E}" srcId="{61CFB9AE-9B82-44A0-9A58-CE2ED5F65F37}" destId="{4FC3A04A-6D36-4038-AD18-7B0F5919A851}" srcOrd="1" destOrd="0" parTransId="{CE746236-D007-4A32-8FC1-062DC39F8286}" sibTransId="{FCF9B832-FA6F-4F57-A5BF-57AA7246D0AE}"/>
    <dgm:cxn modelId="{23F27611-DBA5-4198-824D-58790ED0AE80}" srcId="{0F05308B-D36C-4420-BC6C-23FFB0CD3552}" destId="{61CFB9AE-9B82-44A0-9A58-CE2ED5F65F37}" srcOrd="1" destOrd="0" parTransId="{0C0FB5B0-7878-42B6-BDC1-2E2C50491D66}" sibTransId="{51E0A586-6BFE-462A-AE7E-EC4599AAA6A3}"/>
    <dgm:cxn modelId="{0664E38C-4CB1-430A-96E1-038AC9B3BFE5}" type="presOf" srcId="{4FC3A04A-6D36-4038-AD18-7B0F5919A851}" destId="{F983E794-DFEB-4185-90E9-81BCFAFC017E}" srcOrd="0" destOrd="0" presId="urn:microsoft.com/office/officeart/2005/8/layout/hierarchy2"/>
    <dgm:cxn modelId="{86E444A4-73B2-4671-B2F8-5A619821D188}" type="presOf" srcId="{0CE99C96-FD95-4F4D-BDD9-16B6B8D63A97}" destId="{DBD9FF69-468A-4902-BCB3-06DBED98C8B3}" srcOrd="0" destOrd="0" presId="urn:microsoft.com/office/officeart/2005/8/layout/hierarchy2"/>
    <dgm:cxn modelId="{A9F612E8-863D-48F2-A88D-DBE1092F1A88}" srcId="{0F05308B-D36C-4420-BC6C-23FFB0CD3552}" destId="{D1245582-FA7A-404C-9345-D13ED5A33FDA}" srcOrd="0" destOrd="0" parTransId="{3AF9E7D0-6694-4459-81BF-5D086C049A3C}" sibTransId="{4159C885-3AEB-436D-8DB6-8ED5B4F9F755}"/>
    <dgm:cxn modelId="{253491F9-1A17-48BB-8435-6FFACF9C3427}" type="presOf" srcId="{61CFB9AE-9B82-44A0-9A58-CE2ED5F65F37}" destId="{27F4CD53-788B-4C1D-B054-CFCB8A5C47EB}" srcOrd="0" destOrd="0" presId="urn:microsoft.com/office/officeart/2005/8/layout/hierarchy2"/>
    <dgm:cxn modelId="{1F066004-21D2-4131-A254-EBB1A3B5280C}" type="presOf" srcId="{63822EA9-19F5-4469-AC9F-C6AFDE5B3194}" destId="{0B5F1802-C58E-487D-B7D7-4C9A264ED12E}" srcOrd="1" destOrd="0" presId="urn:microsoft.com/office/officeart/2005/8/layout/hierarchy2"/>
    <dgm:cxn modelId="{7B57BD54-16ED-4A5D-A1CB-DCA38AA69E78}" type="presOf" srcId="{D1245582-FA7A-404C-9345-D13ED5A33FDA}" destId="{C0BEEEF9-77B7-4F0D-9588-B07BA3EF9C33}" srcOrd="0" destOrd="0" presId="urn:microsoft.com/office/officeart/2005/8/layout/hierarchy2"/>
    <dgm:cxn modelId="{BEAA941E-AE2C-4CDC-9EAC-13F5FFF918AC}" type="presParOf" srcId="{DBD9FF69-468A-4902-BCB3-06DBED98C8B3}" destId="{91FFFBA9-F71C-479C-90B9-5E206A07AF69}" srcOrd="0" destOrd="0" presId="urn:microsoft.com/office/officeart/2005/8/layout/hierarchy2"/>
    <dgm:cxn modelId="{33EDC9E8-043A-4262-BD7A-A40BD3BB4D65}" type="presParOf" srcId="{91FFFBA9-F71C-479C-90B9-5E206A07AF69}" destId="{41256AC0-FF0C-444D-8031-06C772C4E2D7}" srcOrd="0" destOrd="0" presId="urn:microsoft.com/office/officeart/2005/8/layout/hierarchy2"/>
    <dgm:cxn modelId="{576D80BA-8F61-4D68-8347-C7D8D997317C}" type="presParOf" srcId="{91FFFBA9-F71C-479C-90B9-5E206A07AF69}" destId="{90572CC7-1753-4C3A-9C4E-5E325A6D348F}" srcOrd="1" destOrd="0" presId="urn:microsoft.com/office/officeart/2005/8/layout/hierarchy2"/>
    <dgm:cxn modelId="{392A3464-8980-4512-B860-D3D67F5D7DE5}" type="presParOf" srcId="{90572CC7-1753-4C3A-9C4E-5E325A6D348F}" destId="{6442358D-0D56-4262-8636-79915F4E1DC6}" srcOrd="0" destOrd="0" presId="urn:microsoft.com/office/officeart/2005/8/layout/hierarchy2"/>
    <dgm:cxn modelId="{FB6AFAB2-6F52-4EE6-84DA-4B52CD5017CD}" type="presParOf" srcId="{6442358D-0D56-4262-8636-79915F4E1DC6}" destId="{C4008712-9543-4E0C-B99B-B5FF6590C9A0}" srcOrd="0" destOrd="0" presId="urn:microsoft.com/office/officeart/2005/8/layout/hierarchy2"/>
    <dgm:cxn modelId="{C51A4ED1-1CDA-4DBF-B35F-604F8746753A}" type="presParOf" srcId="{90572CC7-1753-4C3A-9C4E-5E325A6D348F}" destId="{0F3CD8D9-70A1-4030-999C-5F6014E2E91C}" srcOrd="1" destOrd="0" presId="urn:microsoft.com/office/officeart/2005/8/layout/hierarchy2"/>
    <dgm:cxn modelId="{6EFC1628-5A85-464D-A6AA-AD791D868D2C}" type="presParOf" srcId="{0F3CD8D9-70A1-4030-999C-5F6014E2E91C}" destId="{C0BEEEF9-77B7-4F0D-9588-B07BA3EF9C33}" srcOrd="0" destOrd="0" presId="urn:microsoft.com/office/officeart/2005/8/layout/hierarchy2"/>
    <dgm:cxn modelId="{1AC1C6FD-7A09-4A7A-A4B2-AFB3BF2941D8}" type="presParOf" srcId="{0F3CD8D9-70A1-4030-999C-5F6014E2E91C}" destId="{F51D494D-B053-43E6-9F87-AFE656A621FD}" srcOrd="1" destOrd="0" presId="urn:microsoft.com/office/officeart/2005/8/layout/hierarchy2"/>
    <dgm:cxn modelId="{1CAC501B-0F05-4834-9248-5CDC9387C46B}" type="presParOf" srcId="{90572CC7-1753-4C3A-9C4E-5E325A6D348F}" destId="{8A0E3939-6EC6-4BB9-94DB-9D4F6073B304}" srcOrd="2" destOrd="0" presId="urn:microsoft.com/office/officeart/2005/8/layout/hierarchy2"/>
    <dgm:cxn modelId="{7283DD43-691E-49DB-81AF-897CBE721363}" type="presParOf" srcId="{8A0E3939-6EC6-4BB9-94DB-9D4F6073B304}" destId="{CF691BB9-C07D-4292-8FE4-0D1626DF574B}" srcOrd="0" destOrd="0" presId="urn:microsoft.com/office/officeart/2005/8/layout/hierarchy2"/>
    <dgm:cxn modelId="{444872D4-899F-455C-9A56-70903A8F9545}" type="presParOf" srcId="{90572CC7-1753-4C3A-9C4E-5E325A6D348F}" destId="{5E20A139-16D1-4947-B167-FD0B3E108185}" srcOrd="3" destOrd="0" presId="urn:microsoft.com/office/officeart/2005/8/layout/hierarchy2"/>
    <dgm:cxn modelId="{85EDB03F-38DB-455D-8D29-35671EEBFE7F}" type="presParOf" srcId="{5E20A139-16D1-4947-B167-FD0B3E108185}" destId="{27F4CD53-788B-4C1D-B054-CFCB8A5C47EB}" srcOrd="0" destOrd="0" presId="urn:microsoft.com/office/officeart/2005/8/layout/hierarchy2"/>
    <dgm:cxn modelId="{F2A8D8BC-5146-438D-A758-A95C0D333ADB}" type="presParOf" srcId="{5E20A139-16D1-4947-B167-FD0B3E108185}" destId="{266639B2-F34E-488E-A65C-8095B63C57EF}" srcOrd="1" destOrd="0" presId="urn:microsoft.com/office/officeart/2005/8/layout/hierarchy2"/>
    <dgm:cxn modelId="{6648376B-3FF6-4BA2-90D9-17BD9221BB5E}" type="presParOf" srcId="{266639B2-F34E-488E-A65C-8095B63C57EF}" destId="{F4FD0789-D1C2-4F4D-85FD-01D1C748F335}" srcOrd="0" destOrd="0" presId="urn:microsoft.com/office/officeart/2005/8/layout/hierarchy2"/>
    <dgm:cxn modelId="{52F99AC8-4974-4AFE-954D-93D84132DB4F}" type="presParOf" srcId="{F4FD0789-D1C2-4F4D-85FD-01D1C748F335}" destId="{0B5F1802-C58E-487D-B7D7-4C9A264ED12E}" srcOrd="0" destOrd="0" presId="urn:microsoft.com/office/officeart/2005/8/layout/hierarchy2"/>
    <dgm:cxn modelId="{7DD65968-0FC6-4203-B65D-74E1CC4DE15E}" type="presParOf" srcId="{266639B2-F34E-488E-A65C-8095B63C57EF}" destId="{B69EB835-11F3-437B-9289-5A5C6688CBF8}" srcOrd="1" destOrd="0" presId="urn:microsoft.com/office/officeart/2005/8/layout/hierarchy2"/>
    <dgm:cxn modelId="{4CF836AE-2C22-4FC5-91AB-A21A4F3FCAAD}" type="presParOf" srcId="{B69EB835-11F3-437B-9289-5A5C6688CBF8}" destId="{0BDB5387-34BE-441C-9929-9C9368CED22E}" srcOrd="0" destOrd="0" presId="urn:microsoft.com/office/officeart/2005/8/layout/hierarchy2"/>
    <dgm:cxn modelId="{21D55B93-8BA9-46CA-A109-C6A7B660C83B}" type="presParOf" srcId="{B69EB835-11F3-437B-9289-5A5C6688CBF8}" destId="{EF92951E-D471-4F67-A1E4-68E029C378A5}" srcOrd="1" destOrd="0" presId="urn:microsoft.com/office/officeart/2005/8/layout/hierarchy2"/>
    <dgm:cxn modelId="{BBDE0385-39A0-47C9-91C3-233562DC1F57}" type="presParOf" srcId="{266639B2-F34E-488E-A65C-8095B63C57EF}" destId="{81456C1E-EC1E-42FC-AF63-0B3B998094E8}" srcOrd="2" destOrd="0" presId="urn:microsoft.com/office/officeart/2005/8/layout/hierarchy2"/>
    <dgm:cxn modelId="{6647DF31-7CEF-4F1B-B35A-8AC807C8A2DB}" type="presParOf" srcId="{81456C1E-EC1E-42FC-AF63-0B3B998094E8}" destId="{33A6E753-F640-48EE-B384-25D69E443D2B}" srcOrd="0" destOrd="0" presId="urn:microsoft.com/office/officeart/2005/8/layout/hierarchy2"/>
    <dgm:cxn modelId="{EA4DD0C6-CBEB-4807-A4ED-2E0F17D0A481}" type="presParOf" srcId="{266639B2-F34E-488E-A65C-8095B63C57EF}" destId="{033A1B3B-8BE8-4AC6-869C-C2C3E955F372}" srcOrd="3" destOrd="0" presId="urn:microsoft.com/office/officeart/2005/8/layout/hierarchy2"/>
    <dgm:cxn modelId="{B2BC1EB6-BB11-40B9-9E8B-C6BCCC7AA1B7}" type="presParOf" srcId="{033A1B3B-8BE8-4AC6-869C-C2C3E955F372}" destId="{F983E794-DFEB-4185-90E9-81BCFAFC017E}" srcOrd="0" destOrd="0" presId="urn:microsoft.com/office/officeart/2005/8/layout/hierarchy2"/>
    <dgm:cxn modelId="{D61BF686-EE38-4615-B3FB-520500CF43EA}" type="presParOf" srcId="{033A1B3B-8BE8-4AC6-869C-C2C3E955F372}" destId="{6A586E9A-6804-4067-AF64-ADC0BCF6D151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F0376B-D0FD-4493-B33A-75C94C673E68}" type="doc">
      <dgm:prSet loTypeId="urn:microsoft.com/office/officeart/2005/8/layout/hierarchy2" loCatId="hierarchy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329D3DFB-6EFB-49F1-8A30-2028F9D7A498}">
      <dgm:prSet phldrT="[Text]"/>
      <dgm:spPr/>
      <dgm:t>
        <a:bodyPr/>
        <a:lstStyle/>
        <a:p>
          <a:r>
            <a:rPr lang="en-US" dirty="0" smtClean="0"/>
            <a:t>Gate control</a:t>
          </a:r>
          <a:endParaRPr lang="en-US" dirty="0"/>
        </a:p>
      </dgm:t>
    </dgm:pt>
    <dgm:pt modelId="{D2435AB8-E57C-4BAC-BB74-94906A596EAA}" type="parTrans" cxnId="{100327A2-C6C0-4F36-9AE6-C6EA79DB3FE0}">
      <dgm:prSet/>
      <dgm:spPr/>
      <dgm:t>
        <a:bodyPr/>
        <a:lstStyle/>
        <a:p>
          <a:endParaRPr lang="en-US"/>
        </a:p>
      </dgm:t>
    </dgm:pt>
    <dgm:pt modelId="{42AC4149-2E14-4E85-8BB2-07E462C08191}" type="sibTrans" cxnId="{100327A2-C6C0-4F36-9AE6-C6EA79DB3FE0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BA7B14B4-3EB3-43F6-8366-7F830AACF9EA}">
          <dgm:prSet phldrT="[Text]" custT="1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𝐺𝑆</m:t>
                            </m:r>
                          </m:sub>
                        </m:sSub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d>
                      <m:dPr>
                        <m:begChr m:val="|"/>
                        <m:endChr m:val="|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sub>
                        </m:sSub>
                      </m:e>
                    </m:d>
                  </m:oMath>
                </m:oMathPara>
              </a14:m>
              <a:endParaRPr lang="en-US" sz="1800" dirty="0"/>
            </a:p>
          </dgm:t>
        </dgm:pt>
      </mc:Choice>
      <mc:Fallback xmlns="">
        <dgm:pt modelId="{BA7B14B4-3EB3-43F6-8366-7F830AACF9EA}">
          <dgm:prSet phldrT="[Text]" custT="1"/>
          <dgm:spPr/>
          <dgm:t>
            <a:bodyPr/>
            <a:lstStyle/>
            <a:p>
              <a:r>
                <a:rPr lang="en-US" sz="1800" b="0" i="0" smtClean="0">
                  <a:latin typeface="Cambria Math" panose="02040503050406030204" pitchFamily="18" charset="0"/>
                </a:rPr>
                <a:t>|</a:t>
              </a:r>
              <a:r>
                <a:rPr lang="en-US" sz="1800" b="0" i="0" smtClean="0">
                  <a:latin typeface="Cambria Math" panose="02040503050406030204" pitchFamily="18" charset="0"/>
                </a:rPr>
                <a:t>𝑉</a:t>
              </a:r>
              <a:r>
                <a:rPr lang="en-US" sz="1800" b="0" i="0" smtClean="0">
                  <a:latin typeface="Cambria Math" panose="02040503050406030204" pitchFamily="18" charset="0"/>
                </a:rPr>
                <a:t>_</a:t>
              </a:r>
              <a:r>
                <a:rPr lang="en-US" sz="1800" b="0" i="0" smtClean="0">
                  <a:latin typeface="Cambria Math" panose="02040503050406030204" pitchFamily="18" charset="0"/>
                </a:rPr>
                <a:t>𝐺𝑆</a:t>
              </a:r>
              <a:r>
                <a:rPr lang="en-US" sz="1800" b="0" i="0" smtClean="0">
                  <a:latin typeface="Cambria Math" panose="02040503050406030204" pitchFamily="18" charset="0"/>
                </a:rPr>
                <a:t> |</a:t>
              </a:r>
              <a:r>
                <a:rPr lang="en-US" sz="1800" b="0" i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&lt;</a:t>
              </a:r>
              <a:r>
                <a:rPr lang="en-US" sz="1800" b="0" i="0" smtClean="0">
                  <a:latin typeface="Cambria Math" panose="02040503050406030204" pitchFamily="18" charset="0"/>
                </a:rPr>
                <a:t>|</a:t>
              </a:r>
              <a:r>
                <a:rPr lang="en-US" sz="1800" b="0" i="0" smtClean="0">
                  <a:latin typeface="Cambria Math" panose="02040503050406030204" pitchFamily="18" charset="0"/>
                </a:rPr>
                <a:t>𝑉_</a:t>
              </a:r>
              <a:r>
                <a:rPr lang="en-US" sz="1800" b="0" i="0" smtClean="0">
                  <a:latin typeface="Cambria Math" panose="02040503050406030204" pitchFamily="18" charset="0"/>
                </a:rPr>
                <a:t>𝑃 |</a:t>
              </a:r>
              <a:endParaRPr lang="en-US" sz="1800" dirty="0"/>
            </a:p>
          </dgm:t>
        </dgm:pt>
      </mc:Fallback>
    </mc:AlternateContent>
    <dgm:pt modelId="{0A34746D-3AB9-4923-8838-70A6E877069F}" type="parTrans" cxnId="{213F618A-3AC1-4158-8F24-D816355E5BEB}">
      <dgm:prSet/>
      <dgm:spPr/>
      <dgm:t>
        <a:bodyPr/>
        <a:lstStyle/>
        <a:p>
          <a:endParaRPr lang="en-US"/>
        </a:p>
      </dgm:t>
    </dgm:pt>
    <dgm:pt modelId="{E339A2E9-4A5E-48B2-9AC3-11906B5EE7EF}" type="sibTrans" cxnId="{213F618A-3AC1-4158-8F24-D816355E5BEB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F221405E-11BE-4326-9FDC-C5E26A85A559}">
          <dgm:prSet phldrT="[Text]"/>
          <dgm:spPr/>
          <dgm:t>
            <a:bodyPr/>
            <a:lstStyle/>
            <a:p>
              <a:r>
                <a:rPr lang="en-US" dirty="0" smtClean="0"/>
                <a:t>Triode region if</a:t>
              </a:r>
            </a:p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𝐷𝐺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sub>
                        </m:sSub>
                      </m:e>
                    </m:d>
                  </m:oMath>
                </m:oMathPara>
              </a14:m>
              <a:endParaRPr lang="en-US" dirty="0"/>
            </a:p>
          </dgm:t>
        </dgm:pt>
      </mc:Choice>
      <mc:Fallback xmlns="">
        <dgm:pt modelId="{F221405E-11BE-4326-9FDC-C5E26A85A559}">
          <dgm:prSet phldrT="[Text]"/>
          <dgm:spPr/>
          <dgm:t>
            <a:bodyPr/>
            <a:lstStyle/>
            <a:p>
              <a:r>
                <a:rPr lang="en-US" dirty="0" smtClean="0"/>
                <a:t>Triode region if</a:t>
              </a:r>
            </a:p>
            <a:p>
              <a:r>
                <a:rPr lang="en-US" b="0" i="0" smtClean="0">
                  <a:latin typeface="Cambria Math" panose="02040503050406030204" pitchFamily="18" charset="0"/>
                </a:rPr>
                <a:t>|</a:t>
              </a:r>
              <a:r>
                <a:rPr lang="en-US" b="0" i="0" smtClean="0">
                  <a:latin typeface="Cambria Math" panose="02040503050406030204" pitchFamily="18" charset="0"/>
                </a:rPr>
                <a:t>𝑉_</a:t>
              </a:r>
              <a:r>
                <a:rPr lang="en-US" b="0" i="0" smtClean="0">
                  <a:latin typeface="Cambria Math" panose="02040503050406030204" pitchFamily="18" charset="0"/>
                </a:rPr>
                <a:t>𝐷</a:t>
              </a:r>
              <a:r>
                <a:rPr lang="en-US" b="0" i="0" smtClean="0">
                  <a:latin typeface="Cambria Math" panose="02040503050406030204" pitchFamily="18" charset="0"/>
                </a:rPr>
                <a:t>𝐺 |</a:t>
              </a:r>
              <a:r>
                <a:rPr lang="en-US" b="0" i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&lt;</a:t>
              </a:r>
              <a:r>
                <a:rPr lang="en-US" b="0" i="0" smtClean="0">
                  <a:latin typeface="Cambria Math" panose="02040503050406030204" pitchFamily="18" charset="0"/>
                </a:rPr>
                <a:t>|𝑉_</a:t>
              </a:r>
              <a:r>
                <a:rPr lang="en-US" b="0" i="0" smtClean="0">
                  <a:latin typeface="Cambria Math" panose="02040503050406030204" pitchFamily="18" charset="0"/>
                </a:rPr>
                <a:t>𝑃 |</a:t>
              </a:r>
              <a:endParaRPr lang="en-US" dirty="0"/>
            </a:p>
          </dgm:t>
        </dgm:pt>
      </mc:Fallback>
    </mc:AlternateContent>
    <dgm:pt modelId="{01D7E52B-1451-496A-B298-9325BBB76EC6}" type="parTrans" cxnId="{4E5E6E3C-0ED9-45B1-9E66-F8232C347FA3}">
      <dgm:prSet/>
      <dgm:spPr/>
      <dgm:t>
        <a:bodyPr/>
        <a:lstStyle/>
        <a:p>
          <a:endParaRPr lang="en-US"/>
        </a:p>
      </dgm:t>
    </dgm:pt>
    <dgm:pt modelId="{323F69B9-DCA6-46F8-B840-A591A2EAC325}" type="sibTrans" cxnId="{4E5E6E3C-0ED9-45B1-9E66-F8232C347FA3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BC01C656-A27B-4F7C-8206-3D14C190D172}">
          <dgm:prSet phldrT="[Text]"/>
          <dgm:spPr/>
          <dgm:t>
            <a:bodyPr/>
            <a:lstStyle/>
            <a:p>
              <a:r>
                <a:rPr lang="en-US" dirty="0" smtClean="0"/>
                <a:t>Pinch-off region if </a:t>
              </a:r>
              <a14:m>
                <m:oMath xmlns:m="http://schemas.openxmlformats.org/officeDocument/2006/math">
                  <m:d>
                    <m:dPr>
                      <m:begChr m:val="|"/>
                      <m:endChr m:val="|"/>
                      <m:ctrlPr>
                        <a:rPr lang="en-US" b="0" i="1" smtClean="0">
                          <a:latin typeface="Cambria Math" panose="02040503050406030204" pitchFamily="18" charset="0"/>
                        </a:rPr>
                      </m:ctrlPr>
                    </m:dPr>
                    <m:e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𝐷𝐺</m:t>
                          </m:r>
                        </m:sub>
                      </m:sSub>
                    </m:e>
                  </m:d>
                  <m:r>
                    <a:rPr lang="en-US" b="0" i="1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≥</m:t>
                  </m:r>
                  <m:d>
                    <m:dPr>
                      <m:begChr m:val="|"/>
                      <m:endChr m:val="|"/>
                      <m:ctrlPr>
                        <a:rPr lang="en-US" b="0" i="1" smtClean="0">
                          <a:latin typeface="Cambria Math" panose="02040503050406030204" pitchFamily="18" charset="0"/>
                        </a:rPr>
                      </m:ctrlPr>
                    </m:dPr>
                    <m:e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</m:e>
                  </m:d>
                </m:oMath>
              </a14:m>
              <a:endParaRPr lang="en-US" dirty="0"/>
            </a:p>
          </dgm:t>
        </dgm:pt>
      </mc:Choice>
      <mc:Fallback xmlns="">
        <dgm:pt modelId="{BC01C656-A27B-4F7C-8206-3D14C190D172}">
          <dgm:prSet phldrT="[Text]"/>
          <dgm:spPr/>
          <dgm:t>
            <a:bodyPr/>
            <a:lstStyle/>
            <a:p>
              <a:r>
                <a:rPr lang="en-US" dirty="0" smtClean="0"/>
                <a:t>Pinch-off region if </a:t>
              </a:r>
              <a:r>
                <a:rPr lang="en-US" b="0" i="0" smtClean="0">
                  <a:latin typeface="Cambria Math" panose="02040503050406030204" pitchFamily="18" charset="0"/>
                </a:rPr>
                <a:t>|</a:t>
              </a:r>
              <a:r>
                <a:rPr lang="en-US" b="0" i="0" smtClean="0">
                  <a:latin typeface="Cambria Math" panose="02040503050406030204" pitchFamily="18" charset="0"/>
                </a:rPr>
                <a:t>𝑉_𝐷𝐺 |</a:t>
              </a:r>
              <a:r>
                <a:rPr lang="en-US" b="0" i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≥</a:t>
              </a:r>
              <a:r>
                <a:rPr lang="en-US" b="0" i="0" smtClean="0">
                  <a:latin typeface="Cambria Math" panose="02040503050406030204" pitchFamily="18" charset="0"/>
                </a:rPr>
                <a:t>|𝑉_</a:t>
              </a:r>
              <a:r>
                <a:rPr lang="en-US" b="0" i="0" smtClean="0">
                  <a:latin typeface="Cambria Math" panose="02040503050406030204" pitchFamily="18" charset="0"/>
                </a:rPr>
                <a:t>𝑃 |</a:t>
              </a:r>
              <a:endParaRPr lang="en-US" dirty="0"/>
            </a:p>
          </dgm:t>
        </dgm:pt>
      </mc:Fallback>
    </mc:AlternateContent>
    <dgm:pt modelId="{65CA932D-2A77-47EE-8372-F04DE004C769}" type="parTrans" cxnId="{86922303-1DF0-4634-8B5B-3235DBBF4E81}">
      <dgm:prSet/>
      <dgm:spPr/>
      <dgm:t>
        <a:bodyPr/>
        <a:lstStyle/>
        <a:p>
          <a:endParaRPr lang="en-US"/>
        </a:p>
      </dgm:t>
    </dgm:pt>
    <dgm:pt modelId="{281FB57C-7081-469E-9603-07E2131237FF}" type="sibTrans" cxnId="{86922303-1DF0-4634-8B5B-3235DBBF4E81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39B9FCD1-9770-465B-93F5-E174E904D9F9}">
          <dgm:prSet phldrT="[Text]" custT="1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𝐺𝑆</m:t>
                            </m:r>
                          </m:sub>
                        </m:sSub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d>
                      <m:dPr>
                        <m:begChr m:val="|"/>
                        <m:endChr m:val="|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sub>
                        </m:sSub>
                      </m:e>
                    </m:d>
                  </m:oMath>
                </m:oMathPara>
              </a14:m>
              <a:endParaRPr lang="en-US" sz="1800" dirty="0"/>
            </a:p>
          </dgm:t>
        </dgm:pt>
      </mc:Choice>
      <mc:Fallback xmlns="">
        <dgm:pt modelId="{39B9FCD1-9770-465B-93F5-E174E904D9F9}">
          <dgm:prSet phldrT="[Text]" custT="1"/>
          <dgm:spPr/>
          <dgm:t>
            <a:bodyPr/>
            <a:lstStyle/>
            <a:p>
              <a:r>
                <a:rPr lang="en-US" sz="1800" b="0" i="0" smtClean="0">
                  <a:latin typeface="Cambria Math" panose="02040503050406030204" pitchFamily="18" charset="0"/>
                </a:rPr>
                <a:t>|</a:t>
              </a:r>
              <a:r>
                <a:rPr lang="en-US" sz="1800" b="0" i="0" smtClean="0">
                  <a:latin typeface="Cambria Math" panose="02040503050406030204" pitchFamily="18" charset="0"/>
                </a:rPr>
                <a:t>𝑉_𝐺𝑆 |</a:t>
              </a:r>
              <a:r>
                <a:rPr lang="en-US" sz="1800" b="0" i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≥</a:t>
              </a:r>
              <a:r>
                <a:rPr lang="en-US" sz="1800" b="0" i="0" smtClean="0">
                  <a:latin typeface="Cambria Math" panose="02040503050406030204" pitchFamily="18" charset="0"/>
                </a:rPr>
                <a:t>|𝑉_</a:t>
              </a:r>
              <a:r>
                <a:rPr lang="en-US" sz="1800" b="0" i="0" smtClean="0">
                  <a:latin typeface="Cambria Math" panose="02040503050406030204" pitchFamily="18" charset="0"/>
                </a:rPr>
                <a:t>𝑃 |</a:t>
              </a:r>
              <a:endParaRPr lang="en-US" sz="1800" dirty="0"/>
            </a:p>
          </dgm:t>
        </dgm:pt>
      </mc:Fallback>
    </mc:AlternateContent>
    <dgm:pt modelId="{7604E96E-1335-4DF4-903F-6D32239EAF0C}" type="parTrans" cxnId="{F46A8B24-F1CF-43D2-A6B5-7E9F1331FD5A}">
      <dgm:prSet/>
      <dgm:spPr/>
      <dgm:t>
        <a:bodyPr/>
        <a:lstStyle/>
        <a:p>
          <a:endParaRPr lang="en-US"/>
        </a:p>
      </dgm:t>
    </dgm:pt>
    <dgm:pt modelId="{799A113D-1958-4E3C-B8CC-B11300ADC915}" type="sibTrans" cxnId="{F46A8B24-F1CF-43D2-A6B5-7E9F1331FD5A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03FB1EEB-6473-4D15-98C6-D174D48C65F9}">
          <dgm:prSet phldrT="[Text]"/>
          <dgm:spPr/>
          <dgm:t>
            <a:bodyPr/>
            <a:lstStyle/>
            <a:p>
              <a:r>
                <a:rPr lang="en-US" dirty="0" smtClean="0"/>
                <a:t>Cut-off region</a:t>
              </a:r>
            </a:p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m:oMathPara>
              </a14:m>
              <a:endParaRPr lang="en-US" dirty="0"/>
            </a:p>
          </dgm:t>
        </dgm:pt>
      </mc:Choice>
      <mc:Fallback xmlns="">
        <dgm:pt modelId="{03FB1EEB-6473-4D15-98C6-D174D48C65F9}">
          <dgm:prSet phldrT="[Text]"/>
          <dgm:spPr/>
          <dgm:t>
            <a:bodyPr/>
            <a:lstStyle/>
            <a:p>
              <a:r>
                <a:rPr lang="en-US" dirty="0" smtClean="0"/>
                <a:t>Cut-off region</a:t>
              </a:r>
            </a:p>
            <a:p>
              <a:r>
                <a:rPr lang="en-US" b="0" i="0" smtClean="0">
                  <a:latin typeface="Cambria Math" panose="02040503050406030204" pitchFamily="18" charset="0"/>
                </a:rPr>
                <a:t>𝐼_𝐷=0</a:t>
              </a:r>
              <a:endParaRPr lang="en-US" dirty="0"/>
            </a:p>
          </dgm:t>
        </dgm:pt>
      </mc:Fallback>
    </mc:AlternateContent>
    <dgm:pt modelId="{2228676F-753A-44B8-8AB0-8B633F803342}" type="sibTrans" cxnId="{06493E19-E88D-4953-B089-DB2C83060488}">
      <dgm:prSet/>
      <dgm:spPr/>
      <dgm:t>
        <a:bodyPr/>
        <a:lstStyle/>
        <a:p>
          <a:endParaRPr lang="en-US"/>
        </a:p>
      </dgm:t>
    </dgm:pt>
    <dgm:pt modelId="{6CE163D9-4574-4328-AAF1-63712CEC941F}" type="parTrans" cxnId="{06493E19-E88D-4953-B089-DB2C83060488}">
      <dgm:prSet/>
      <dgm:spPr/>
      <dgm:t>
        <a:bodyPr/>
        <a:lstStyle/>
        <a:p>
          <a:endParaRPr lang="en-US"/>
        </a:p>
      </dgm:t>
    </dgm:pt>
    <dgm:pt modelId="{F05F5857-6F54-48E3-9F02-C0D7AF497547}" type="pres">
      <dgm:prSet presAssocID="{74F0376B-D0FD-4493-B33A-75C94C673E6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97CC9DE-0636-4573-AC7B-D5DD75347759}" type="pres">
      <dgm:prSet presAssocID="{329D3DFB-6EFB-49F1-8A30-2028F9D7A498}" presName="root1" presStyleCnt="0"/>
      <dgm:spPr/>
    </dgm:pt>
    <dgm:pt modelId="{1A2BE3FF-BE0C-4636-8A7A-55054559B0DE}" type="pres">
      <dgm:prSet presAssocID="{329D3DFB-6EFB-49F1-8A30-2028F9D7A498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C2AB889-3440-48A7-8524-10E3A037DF00}" type="pres">
      <dgm:prSet presAssocID="{329D3DFB-6EFB-49F1-8A30-2028F9D7A498}" presName="level2hierChild" presStyleCnt="0"/>
      <dgm:spPr/>
    </dgm:pt>
    <dgm:pt modelId="{22172D49-A91B-4FAF-BA67-4FA7EE611157}" type="pres">
      <dgm:prSet presAssocID="{0A34746D-3AB9-4923-8838-70A6E877069F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503FC0AB-F717-49EB-9C84-5F8488D1D73F}" type="pres">
      <dgm:prSet presAssocID="{0A34746D-3AB9-4923-8838-70A6E877069F}" presName="connTx" presStyleLbl="parChTrans1D2" presStyleIdx="0" presStyleCnt="2"/>
      <dgm:spPr/>
      <dgm:t>
        <a:bodyPr/>
        <a:lstStyle/>
        <a:p>
          <a:endParaRPr lang="en-US"/>
        </a:p>
      </dgm:t>
    </dgm:pt>
    <dgm:pt modelId="{0642C230-072F-48F8-89CB-49CBE7F1AC1E}" type="pres">
      <dgm:prSet presAssocID="{BA7B14B4-3EB3-43F6-8366-7F830AACF9EA}" presName="root2" presStyleCnt="0"/>
      <dgm:spPr/>
    </dgm:pt>
    <dgm:pt modelId="{5071B328-FB85-4CDD-A905-F93A569BCC02}" type="pres">
      <dgm:prSet presAssocID="{BA7B14B4-3EB3-43F6-8366-7F830AACF9EA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8FA9605-0DB5-40F2-BF11-6B75A2CB02C0}" type="pres">
      <dgm:prSet presAssocID="{BA7B14B4-3EB3-43F6-8366-7F830AACF9EA}" presName="level3hierChild" presStyleCnt="0"/>
      <dgm:spPr/>
    </dgm:pt>
    <dgm:pt modelId="{B9883150-E443-4D99-8D07-7A61AF44976E}" type="pres">
      <dgm:prSet presAssocID="{01D7E52B-1451-496A-B298-9325BBB76EC6}" presName="conn2-1" presStyleLbl="parChTrans1D3" presStyleIdx="0" presStyleCnt="3"/>
      <dgm:spPr/>
      <dgm:t>
        <a:bodyPr/>
        <a:lstStyle/>
        <a:p>
          <a:endParaRPr lang="en-US"/>
        </a:p>
      </dgm:t>
    </dgm:pt>
    <dgm:pt modelId="{8748F59F-17F4-4B40-AF90-48F85A286C9C}" type="pres">
      <dgm:prSet presAssocID="{01D7E52B-1451-496A-B298-9325BBB76EC6}" presName="connTx" presStyleLbl="parChTrans1D3" presStyleIdx="0" presStyleCnt="3"/>
      <dgm:spPr/>
      <dgm:t>
        <a:bodyPr/>
        <a:lstStyle/>
        <a:p>
          <a:endParaRPr lang="en-US"/>
        </a:p>
      </dgm:t>
    </dgm:pt>
    <dgm:pt modelId="{1E3AB0CA-22DA-4F85-A2D8-76D9DCED6DC5}" type="pres">
      <dgm:prSet presAssocID="{F221405E-11BE-4326-9FDC-C5E26A85A559}" presName="root2" presStyleCnt="0"/>
      <dgm:spPr/>
    </dgm:pt>
    <dgm:pt modelId="{492F1C26-51D9-471F-A056-3726DF2DA488}" type="pres">
      <dgm:prSet presAssocID="{F221405E-11BE-4326-9FDC-C5E26A85A559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EF9D7D5-60E3-403F-895B-4EE394E4DAFA}" type="pres">
      <dgm:prSet presAssocID="{F221405E-11BE-4326-9FDC-C5E26A85A559}" presName="level3hierChild" presStyleCnt="0"/>
      <dgm:spPr/>
    </dgm:pt>
    <dgm:pt modelId="{02C12001-A6D5-4EBF-9B48-5A5D39357A7A}" type="pres">
      <dgm:prSet presAssocID="{65CA932D-2A77-47EE-8372-F04DE004C769}" presName="conn2-1" presStyleLbl="parChTrans1D3" presStyleIdx="1" presStyleCnt="3"/>
      <dgm:spPr/>
      <dgm:t>
        <a:bodyPr/>
        <a:lstStyle/>
        <a:p>
          <a:endParaRPr lang="en-US"/>
        </a:p>
      </dgm:t>
    </dgm:pt>
    <dgm:pt modelId="{9A73C8F1-C76F-4559-B1D0-4094ACB17988}" type="pres">
      <dgm:prSet presAssocID="{65CA932D-2A77-47EE-8372-F04DE004C769}" presName="connTx" presStyleLbl="parChTrans1D3" presStyleIdx="1" presStyleCnt="3"/>
      <dgm:spPr/>
      <dgm:t>
        <a:bodyPr/>
        <a:lstStyle/>
        <a:p>
          <a:endParaRPr lang="en-US"/>
        </a:p>
      </dgm:t>
    </dgm:pt>
    <dgm:pt modelId="{CC6C7443-E294-4802-8A0A-490F7DC9E5D0}" type="pres">
      <dgm:prSet presAssocID="{BC01C656-A27B-4F7C-8206-3D14C190D172}" presName="root2" presStyleCnt="0"/>
      <dgm:spPr/>
    </dgm:pt>
    <dgm:pt modelId="{0831ECBA-C63E-41C1-8676-C1F6B2E0F344}" type="pres">
      <dgm:prSet presAssocID="{BC01C656-A27B-4F7C-8206-3D14C190D172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1A1E01E-F55E-47F7-9BB6-2784EF590149}" type="pres">
      <dgm:prSet presAssocID="{BC01C656-A27B-4F7C-8206-3D14C190D172}" presName="level3hierChild" presStyleCnt="0"/>
      <dgm:spPr/>
    </dgm:pt>
    <dgm:pt modelId="{A6AB71D9-1A80-4E16-870B-093E8267EC09}" type="pres">
      <dgm:prSet presAssocID="{7604E96E-1335-4DF4-903F-6D32239EAF0C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4EFB18AA-9A91-474D-A553-6031BE4AFDDA}" type="pres">
      <dgm:prSet presAssocID="{7604E96E-1335-4DF4-903F-6D32239EAF0C}" presName="connTx" presStyleLbl="parChTrans1D2" presStyleIdx="1" presStyleCnt="2"/>
      <dgm:spPr/>
      <dgm:t>
        <a:bodyPr/>
        <a:lstStyle/>
        <a:p>
          <a:endParaRPr lang="en-US"/>
        </a:p>
      </dgm:t>
    </dgm:pt>
    <dgm:pt modelId="{9A45F513-A636-406A-BF91-834636857182}" type="pres">
      <dgm:prSet presAssocID="{39B9FCD1-9770-465B-93F5-E174E904D9F9}" presName="root2" presStyleCnt="0"/>
      <dgm:spPr/>
    </dgm:pt>
    <dgm:pt modelId="{F35401AE-7833-4A34-9A89-C68402F5D47A}" type="pres">
      <dgm:prSet presAssocID="{39B9FCD1-9770-465B-93F5-E174E904D9F9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FFF925C-1BDA-4A20-8BE5-ADEF076D04A8}" type="pres">
      <dgm:prSet presAssocID="{39B9FCD1-9770-465B-93F5-E174E904D9F9}" presName="level3hierChild" presStyleCnt="0"/>
      <dgm:spPr/>
    </dgm:pt>
    <dgm:pt modelId="{744C1744-5E7F-48E3-8594-DF8DF8935514}" type="pres">
      <dgm:prSet presAssocID="{6CE163D9-4574-4328-AAF1-63712CEC941F}" presName="conn2-1" presStyleLbl="parChTrans1D3" presStyleIdx="2" presStyleCnt="3"/>
      <dgm:spPr/>
      <dgm:t>
        <a:bodyPr/>
        <a:lstStyle/>
        <a:p>
          <a:endParaRPr lang="en-US"/>
        </a:p>
      </dgm:t>
    </dgm:pt>
    <dgm:pt modelId="{C273C7CD-E3FC-4246-B5BF-CB7FD4CFAF5D}" type="pres">
      <dgm:prSet presAssocID="{6CE163D9-4574-4328-AAF1-63712CEC941F}" presName="connTx" presStyleLbl="parChTrans1D3" presStyleIdx="2" presStyleCnt="3"/>
      <dgm:spPr/>
      <dgm:t>
        <a:bodyPr/>
        <a:lstStyle/>
        <a:p>
          <a:endParaRPr lang="en-US"/>
        </a:p>
      </dgm:t>
    </dgm:pt>
    <dgm:pt modelId="{DD66B03E-EF82-4658-A124-1884B9123040}" type="pres">
      <dgm:prSet presAssocID="{03FB1EEB-6473-4D15-98C6-D174D48C65F9}" presName="root2" presStyleCnt="0"/>
      <dgm:spPr/>
    </dgm:pt>
    <dgm:pt modelId="{056ACE2C-8BF1-4E56-B440-F917ABDC7BC9}" type="pres">
      <dgm:prSet presAssocID="{03FB1EEB-6473-4D15-98C6-D174D48C65F9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26234BD-EA0C-4A26-A5C5-77CA197A6226}" type="pres">
      <dgm:prSet presAssocID="{03FB1EEB-6473-4D15-98C6-D174D48C65F9}" presName="level3hierChild" presStyleCnt="0"/>
      <dgm:spPr/>
    </dgm:pt>
  </dgm:ptLst>
  <dgm:cxnLst>
    <dgm:cxn modelId="{C8455D1B-DB03-45A7-9E42-5562AFE29E19}" type="presOf" srcId="{6CE163D9-4574-4328-AAF1-63712CEC941F}" destId="{744C1744-5E7F-48E3-8594-DF8DF8935514}" srcOrd="0" destOrd="0" presId="urn:microsoft.com/office/officeart/2005/8/layout/hierarchy2"/>
    <dgm:cxn modelId="{18244A4D-D8B4-4A2E-81CC-DC879A8D1C55}" type="presOf" srcId="{39B9FCD1-9770-465B-93F5-E174E904D9F9}" destId="{F35401AE-7833-4A34-9A89-C68402F5D47A}" srcOrd="0" destOrd="0" presId="urn:microsoft.com/office/officeart/2005/8/layout/hierarchy2"/>
    <dgm:cxn modelId="{89D1B9E7-A678-4E41-A2A0-475FAD3A18A2}" type="presOf" srcId="{0A34746D-3AB9-4923-8838-70A6E877069F}" destId="{503FC0AB-F717-49EB-9C84-5F8488D1D73F}" srcOrd="1" destOrd="0" presId="urn:microsoft.com/office/officeart/2005/8/layout/hierarchy2"/>
    <dgm:cxn modelId="{AF474A15-1450-4395-93FF-5E6223BBD058}" type="presOf" srcId="{01D7E52B-1451-496A-B298-9325BBB76EC6}" destId="{8748F59F-17F4-4B40-AF90-48F85A286C9C}" srcOrd="1" destOrd="0" presId="urn:microsoft.com/office/officeart/2005/8/layout/hierarchy2"/>
    <dgm:cxn modelId="{8A0B0D47-E78B-4B49-970A-61224D8C9FE7}" type="presOf" srcId="{0A34746D-3AB9-4923-8838-70A6E877069F}" destId="{22172D49-A91B-4FAF-BA67-4FA7EE611157}" srcOrd="0" destOrd="0" presId="urn:microsoft.com/office/officeart/2005/8/layout/hierarchy2"/>
    <dgm:cxn modelId="{100327A2-C6C0-4F36-9AE6-C6EA79DB3FE0}" srcId="{74F0376B-D0FD-4493-B33A-75C94C673E68}" destId="{329D3DFB-6EFB-49F1-8A30-2028F9D7A498}" srcOrd="0" destOrd="0" parTransId="{D2435AB8-E57C-4BAC-BB74-94906A596EAA}" sibTransId="{42AC4149-2E14-4E85-8BB2-07E462C08191}"/>
    <dgm:cxn modelId="{4E5E6E3C-0ED9-45B1-9E66-F8232C347FA3}" srcId="{BA7B14B4-3EB3-43F6-8366-7F830AACF9EA}" destId="{F221405E-11BE-4326-9FDC-C5E26A85A559}" srcOrd="0" destOrd="0" parTransId="{01D7E52B-1451-496A-B298-9325BBB76EC6}" sibTransId="{323F69B9-DCA6-46F8-B840-A591A2EAC325}"/>
    <dgm:cxn modelId="{C5969B49-788A-419F-80F5-0CF2413845B4}" type="presOf" srcId="{BC01C656-A27B-4F7C-8206-3D14C190D172}" destId="{0831ECBA-C63E-41C1-8676-C1F6B2E0F344}" srcOrd="0" destOrd="0" presId="urn:microsoft.com/office/officeart/2005/8/layout/hierarchy2"/>
    <dgm:cxn modelId="{2595BF4B-946A-4455-BE3F-63E58E1EEAAC}" type="presOf" srcId="{329D3DFB-6EFB-49F1-8A30-2028F9D7A498}" destId="{1A2BE3FF-BE0C-4636-8A7A-55054559B0DE}" srcOrd="0" destOrd="0" presId="urn:microsoft.com/office/officeart/2005/8/layout/hierarchy2"/>
    <dgm:cxn modelId="{213F618A-3AC1-4158-8F24-D816355E5BEB}" srcId="{329D3DFB-6EFB-49F1-8A30-2028F9D7A498}" destId="{BA7B14B4-3EB3-43F6-8366-7F830AACF9EA}" srcOrd="0" destOrd="0" parTransId="{0A34746D-3AB9-4923-8838-70A6E877069F}" sibTransId="{E339A2E9-4A5E-48B2-9AC3-11906B5EE7EF}"/>
    <dgm:cxn modelId="{13585B49-72CF-429D-8E0F-D8EE89FC5CF4}" type="presOf" srcId="{65CA932D-2A77-47EE-8372-F04DE004C769}" destId="{02C12001-A6D5-4EBF-9B48-5A5D39357A7A}" srcOrd="0" destOrd="0" presId="urn:microsoft.com/office/officeart/2005/8/layout/hierarchy2"/>
    <dgm:cxn modelId="{53A6297B-CC6B-48EA-AAF0-5123E8E3C50E}" type="presOf" srcId="{03FB1EEB-6473-4D15-98C6-D174D48C65F9}" destId="{056ACE2C-8BF1-4E56-B440-F917ABDC7BC9}" srcOrd="0" destOrd="0" presId="urn:microsoft.com/office/officeart/2005/8/layout/hierarchy2"/>
    <dgm:cxn modelId="{C3CAE3DC-52DC-4FE8-A70E-367492C5C039}" type="presOf" srcId="{7604E96E-1335-4DF4-903F-6D32239EAF0C}" destId="{A6AB71D9-1A80-4E16-870B-093E8267EC09}" srcOrd="0" destOrd="0" presId="urn:microsoft.com/office/officeart/2005/8/layout/hierarchy2"/>
    <dgm:cxn modelId="{30E72433-3F9E-4614-B444-BB2C58EE8716}" type="presOf" srcId="{F221405E-11BE-4326-9FDC-C5E26A85A559}" destId="{492F1C26-51D9-471F-A056-3726DF2DA488}" srcOrd="0" destOrd="0" presId="urn:microsoft.com/office/officeart/2005/8/layout/hierarchy2"/>
    <dgm:cxn modelId="{F46A8B24-F1CF-43D2-A6B5-7E9F1331FD5A}" srcId="{329D3DFB-6EFB-49F1-8A30-2028F9D7A498}" destId="{39B9FCD1-9770-465B-93F5-E174E904D9F9}" srcOrd="1" destOrd="0" parTransId="{7604E96E-1335-4DF4-903F-6D32239EAF0C}" sibTransId="{799A113D-1958-4E3C-B8CC-B11300ADC915}"/>
    <dgm:cxn modelId="{7B68BDE0-02DF-4D3C-BB45-E6D0EED1A824}" type="presOf" srcId="{65CA932D-2A77-47EE-8372-F04DE004C769}" destId="{9A73C8F1-C76F-4559-B1D0-4094ACB17988}" srcOrd="1" destOrd="0" presId="urn:microsoft.com/office/officeart/2005/8/layout/hierarchy2"/>
    <dgm:cxn modelId="{FE0BB85B-DC93-42ED-9E64-CD949A17BD91}" type="presOf" srcId="{74F0376B-D0FD-4493-B33A-75C94C673E68}" destId="{F05F5857-6F54-48E3-9F02-C0D7AF497547}" srcOrd="0" destOrd="0" presId="urn:microsoft.com/office/officeart/2005/8/layout/hierarchy2"/>
    <dgm:cxn modelId="{0A68AF0A-D789-4D39-83B3-BA9874823D4C}" type="presOf" srcId="{7604E96E-1335-4DF4-903F-6D32239EAF0C}" destId="{4EFB18AA-9A91-474D-A553-6031BE4AFDDA}" srcOrd="1" destOrd="0" presId="urn:microsoft.com/office/officeart/2005/8/layout/hierarchy2"/>
    <dgm:cxn modelId="{5462797D-321C-4399-B456-AC3E90698104}" type="presOf" srcId="{6CE163D9-4574-4328-AAF1-63712CEC941F}" destId="{C273C7CD-E3FC-4246-B5BF-CB7FD4CFAF5D}" srcOrd="1" destOrd="0" presId="urn:microsoft.com/office/officeart/2005/8/layout/hierarchy2"/>
    <dgm:cxn modelId="{F68459AC-C979-4648-B114-F0B35C5C8ABF}" type="presOf" srcId="{BA7B14B4-3EB3-43F6-8366-7F830AACF9EA}" destId="{5071B328-FB85-4CDD-A905-F93A569BCC02}" srcOrd="0" destOrd="0" presId="urn:microsoft.com/office/officeart/2005/8/layout/hierarchy2"/>
    <dgm:cxn modelId="{F3A74AB1-6506-4952-B2BD-CBBF0BF9EFBE}" type="presOf" srcId="{01D7E52B-1451-496A-B298-9325BBB76EC6}" destId="{B9883150-E443-4D99-8D07-7A61AF44976E}" srcOrd="0" destOrd="0" presId="urn:microsoft.com/office/officeart/2005/8/layout/hierarchy2"/>
    <dgm:cxn modelId="{86922303-1DF0-4634-8B5B-3235DBBF4E81}" srcId="{BA7B14B4-3EB3-43F6-8366-7F830AACF9EA}" destId="{BC01C656-A27B-4F7C-8206-3D14C190D172}" srcOrd="1" destOrd="0" parTransId="{65CA932D-2A77-47EE-8372-F04DE004C769}" sibTransId="{281FB57C-7081-469E-9603-07E2131237FF}"/>
    <dgm:cxn modelId="{06493E19-E88D-4953-B089-DB2C83060488}" srcId="{39B9FCD1-9770-465B-93F5-E174E904D9F9}" destId="{03FB1EEB-6473-4D15-98C6-D174D48C65F9}" srcOrd="0" destOrd="0" parTransId="{6CE163D9-4574-4328-AAF1-63712CEC941F}" sibTransId="{2228676F-753A-44B8-8AB0-8B633F803342}"/>
    <dgm:cxn modelId="{6DCB6536-2EE6-4805-9AF6-84D0F78174EC}" type="presParOf" srcId="{F05F5857-6F54-48E3-9F02-C0D7AF497547}" destId="{F97CC9DE-0636-4573-AC7B-D5DD75347759}" srcOrd="0" destOrd="0" presId="urn:microsoft.com/office/officeart/2005/8/layout/hierarchy2"/>
    <dgm:cxn modelId="{C7DB6F4C-88E9-49B7-B527-748D8701E1A7}" type="presParOf" srcId="{F97CC9DE-0636-4573-AC7B-D5DD75347759}" destId="{1A2BE3FF-BE0C-4636-8A7A-55054559B0DE}" srcOrd="0" destOrd="0" presId="urn:microsoft.com/office/officeart/2005/8/layout/hierarchy2"/>
    <dgm:cxn modelId="{7443D2C1-8C8B-42D4-90DD-CC69D8BDB2CC}" type="presParOf" srcId="{F97CC9DE-0636-4573-AC7B-D5DD75347759}" destId="{1C2AB889-3440-48A7-8524-10E3A037DF00}" srcOrd="1" destOrd="0" presId="urn:microsoft.com/office/officeart/2005/8/layout/hierarchy2"/>
    <dgm:cxn modelId="{798446E3-4F75-454E-BFAE-9C58FE0A4944}" type="presParOf" srcId="{1C2AB889-3440-48A7-8524-10E3A037DF00}" destId="{22172D49-A91B-4FAF-BA67-4FA7EE611157}" srcOrd="0" destOrd="0" presId="urn:microsoft.com/office/officeart/2005/8/layout/hierarchy2"/>
    <dgm:cxn modelId="{183CA98D-65AB-4DDA-B72E-ABD5F65A8978}" type="presParOf" srcId="{22172D49-A91B-4FAF-BA67-4FA7EE611157}" destId="{503FC0AB-F717-49EB-9C84-5F8488D1D73F}" srcOrd="0" destOrd="0" presId="urn:microsoft.com/office/officeart/2005/8/layout/hierarchy2"/>
    <dgm:cxn modelId="{91A80783-3B62-452D-A4E1-ED8FD75D1929}" type="presParOf" srcId="{1C2AB889-3440-48A7-8524-10E3A037DF00}" destId="{0642C230-072F-48F8-89CB-49CBE7F1AC1E}" srcOrd="1" destOrd="0" presId="urn:microsoft.com/office/officeart/2005/8/layout/hierarchy2"/>
    <dgm:cxn modelId="{7FDE1098-3DC1-4C98-9892-89464F302519}" type="presParOf" srcId="{0642C230-072F-48F8-89CB-49CBE7F1AC1E}" destId="{5071B328-FB85-4CDD-A905-F93A569BCC02}" srcOrd="0" destOrd="0" presId="urn:microsoft.com/office/officeart/2005/8/layout/hierarchy2"/>
    <dgm:cxn modelId="{A539B9DD-684D-48CD-A89A-462D038F9B85}" type="presParOf" srcId="{0642C230-072F-48F8-89CB-49CBE7F1AC1E}" destId="{38FA9605-0DB5-40F2-BF11-6B75A2CB02C0}" srcOrd="1" destOrd="0" presId="urn:microsoft.com/office/officeart/2005/8/layout/hierarchy2"/>
    <dgm:cxn modelId="{6C03BF03-1494-416B-9AA6-3E542897FE9B}" type="presParOf" srcId="{38FA9605-0DB5-40F2-BF11-6B75A2CB02C0}" destId="{B9883150-E443-4D99-8D07-7A61AF44976E}" srcOrd="0" destOrd="0" presId="urn:microsoft.com/office/officeart/2005/8/layout/hierarchy2"/>
    <dgm:cxn modelId="{2BDC0BD7-23A0-40CC-B885-3713BA62CDE6}" type="presParOf" srcId="{B9883150-E443-4D99-8D07-7A61AF44976E}" destId="{8748F59F-17F4-4B40-AF90-48F85A286C9C}" srcOrd="0" destOrd="0" presId="urn:microsoft.com/office/officeart/2005/8/layout/hierarchy2"/>
    <dgm:cxn modelId="{C4706185-B79C-4BB2-908B-67420197FB25}" type="presParOf" srcId="{38FA9605-0DB5-40F2-BF11-6B75A2CB02C0}" destId="{1E3AB0CA-22DA-4F85-A2D8-76D9DCED6DC5}" srcOrd="1" destOrd="0" presId="urn:microsoft.com/office/officeart/2005/8/layout/hierarchy2"/>
    <dgm:cxn modelId="{E3A5998E-331B-4E99-958D-22BD25AE33CA}" type="presParOf" srcId="{1E3AB0CA-22DA-4F85-A2D8-76D9DCED6DC5}" destId="{492F1C26-51D9-471F-A056-3726DF2DA488}" srcOrd="0" destOrd="0" presId="urn:microsoft.com/office/officeart/2005/8/layout/hierarchy2"/>
    <dgm:cxn modelId="{38931512-3DE7-4413-8551-138532A6EF00}" type="presParOf" srcId="{1E3AB0CA-22DA-4F85-A2D8-76D9DCED6DC5}" destId="{0EF9D7D5-60E3-403F-895B-4EE394E4DAFA}" srcOrd="1" destOrd="0" presId="urn:microsoft.com/office/officeart/2005/8/layout/hierarchy2"/>
    <dgm:cxn modelId="{9C7A5B5D-FB83-437F-98B7-3D24EF42118B}" type="presParOf" srcId="{38FA9605-0DB5-40F2-BF11-6B75A2CB02C0}" destId="{02C12001-A6D5-4EBF-9B48-5A5D39357A7A}" srcOrd="2" destOrd="0" presId="urn:microsoft.com/office/officeart/2005/8/layout/hierarchy2"/>
    <dgm:cxn modelId="{0384901E-4CF0-4511-BEEA-12BFE4C3268C}" type="presParOf" srcId="{02C12001-A6D5-4EBF-9B48-5A5D39357A7A}" destId="{9A73C8F1-C76F-4559-B1D0-4094ACB17988}" srcOrd="0" destOrd="0" presId="urn:microsoft.com/office/officeart/2005/8/layout/hierarchy2"/>
    <dgm:cxn modelId="{CE3CBEC8-31B2-427E-B789-75012A467E9D}" type="presParOf" srcId="{38FA9605-0DB5-40F2-BF11-6B75A2CB02C0}" destId="{CC6C7443-E294-4802-8A0A-490F7DC9E5D0}" srcOrd="3" destOrd="0" presId="urn:microsoft.com/office/officeart/2005/8/layout/hierarchy2"/>
    <dgm:cxn modelId="{FEF50CED-B3B2-4616-9FA6-BCB4B16FC1CF}" type="presParOf" srcId="{CC6C7443-E294-4802-8A0A-490F7DC9E5D0}" destId="{0831ECBA-C63E-41C1-8676-C1F6B2E0F344}" srcOrd="0" destOrd="0" presId="urn:microsoft.com/office/officeart/2005/8/layout/hierarchy2"/>
    <dgm:cxn modelId="{5C201126-C5E7-416F-9D9F-BDC95E7B33B3}" type="presParOf" srcId="{CC6C7443-E294-4802-8A0A-490F7DC9E5D0}" destId="{01A1E01E-F55E-47F7-9BB6-2784EF590149}" srcOrd="1" destOrd="0" presId="urn:microsoft.com/office/officeart/2005/8/layout/hierarchy2"/>
    <dgm:cxn modelId="{E021FF54-7485-45ED-9B7A-D46E385F010B}" type="presParOf" srcId="{1C2AB889-3440-48A7-8524-10E3A037DF00}" destId="{A6AB71D9-1A80-4E16-870B-093E8267EC09}" srcOrd="2" destOrd="0" presId="urn:microsoft.com/office/officeart/2005/8/layout/hierarchy2"/>
    <dgm:cxn modelId="{1798A467-55A4-4B92-9814-1C7DAB44D35C}" type="presParOf" srcId="{A6AB71D9-1A80-4E16-870B-093E8267EC09}" destId="{4EFB18AA-9A91-474D-A553-6031BE4AFDDA}" srcOrd="0" destOrd="0" presId="urn:microsoft.com/office/officeart/2005/8/layout/hierarchy2"/>
    <dgm:cxn modelId="{7FF05862-0222-4C52-801A-CE408D556350}" type="presParOf" srcId="{1C2AB889-3440-48A7-8524-10E3A037DF00}" destId="{9A45F513-A636-406A-BF91-834636857182}" srcOrd="3" destOrd="0" presId="urn:microsoft.com/office/officeart/2005/8/layout/hierarchy2"/>
    <dgm:cxn modelId="{25AF33B1-2B09-40BC-A537-2E3A287C79F2}" type="presParOf" srcId="{9A45F513-A636-406A-BF91-834636857182}" destId="{F35401AE-7833-4A34-9A89-C68402F5D47A}" srcOrd="0" destOrd="0" presId="urn:microsoft.com/office/officeart/2005/8/layout/hierarchy2"/>
    <dgm:cxn modelId="{8E0250CB-3316-4BF3-9A4E-40E055E46D7A}" type="presParOf" srcId="{9A45F513-A636-406A-BF91-834636857182}" destId="{9FFF925C-1BDA-4A20-8BE5-ADEF076D04A8}" srcOrd="1" destOrd="0" presId="urn:microsoft.com/office/officeart/2005/8/layout/hierarchy2"/>
    <dgm:cxn modelId="{B6769B7E-F63E-4EFC-80CB-1072CC59BC9D}" type="presParOf" srcId="{9FFF925C-1BDA-4A20-8BE5-ADEF076D04A8}" destId="{744C1744-5E7F-48E3-8594-DF8DF8935514}" srcOrd="0" destOrd="0" presId="urn:microsoft.com/office/officeart/2005/8/layout/hierarchy2"/>
    <dgm:cxn modelId="{0A66BDDD-7824-4B1E-BAB9-BBDED10A681D}" type="presParOf" srcId="{744C1744-5E7F-48E3-8594-DF8DF8935514}" destId="{C273C7CD-E3FC-4246-B5BF-CB7FD4CFAF5D}" srcOrd="0" destOrd="0" presId="urn:microsoft.com/office/officeart/2005/8/layout/hierarchy2"/>
    <dgm:cxn modelId="{BB42475E-8CDB-4977-AA2B-AA2D1ABD98E0}" type="presParOf" srcId="{9FFF925C-1BDA-4A20-8BE5-ADEF076D04A8}" destId="{DD66B03E-EF82-4658-A124-1884B9123040}" srcOrd="1" destOrd="0" presId="urn:microsoft.com/office/officeart/2005/8/layout/hierarchy2"/>
    <dgm:cxn modelId="{2F1D9B91-9797-4868-833B-C8AAF96FA9CD}" type="presParOf" srcId="{DD66B03E-EF82-4658-A124-1884B9123040}" destId="{056ACE2C-8BF1-4E56-B440-F917ABDC7BC9}" srcOrd="0" destOrd="0" presId="urn:microsoft.com/office/officeart/2005/8/layout/hierarchy2"/>
    <dgm:cxn modelId="{8636B2E0-8F15-4D3B-8C79-BFECAA68A1C1}" type="presParOf" srcId="{DD66B03E-EF82-4658-A124-1884B9123040}" destId="{726234BD-EA0C-4A26-A5C5-77CA197A6226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4F0376B-D0FD-4493-B33A-75C94C673E68}" type="doc">
      <dgm:prSet loTypeId="urn:microsoft.com/office/officeart/2005/8/layout/hierarchy2" loCatId="hierarchy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329D3DFB-6EFB-49F1-8A30-2028F9D7A498}">
      <dgm:prSet phldrT="[Text]"/>
      <dgm:spPr/>
      <dgm:t>
        <a:bodyPr/>
        <a:lstStyle/>
        <a:p>
          <a:r>
            <a:rPr lang="en-US" dirty="0" smtClean="0"/>
            <a:t>Gate control</a:t>
          </a:r>
          <a:endParaRPr lang="en-US" dirty="0"/>
        </a:p>
      </dgm:t>
    </dgm:pt>
    <dgm:pt modelId="{D2435AB8-E57C-4BAC-BB74-94906A596EAA}" type="parTrans" cxnId="{100327A2-C6C0-4F36-9AE6-C6EA79DB3FE0}">
      <dgm:prSet/>
      <dgm:spPr/>
      <dgm:t>
        <a:bodyPr/>
        <a:lstStyle/>
        <a:p>
          <a:endParaRPr lang="en-US"/>
        </a:p>
      </dgm:t>
    </dgm:pt>
    <dgm:pt modelId="{42AC4149-2E14-4E85-8BB2-07E462C08191}" type="sibTrans" cxnId="{100327A2-C6C0-4F36-9AE6-C6EA79DB3FE0}">
      <dgm:prSet/>
      <dgm:spPr/>
      <dgm:t>
        <a:bodyPr/>
        <a:lstStyle/>
        <a:p>
          <a:endParaRPr lang="en-US"/>
        </a:p>
      </dgm:t>
    </dgm:pt>
    <dgm:pt modelId="{BA7B14B4-3EB3-43F6-8366-7F830AACF9EA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0A34746D-3AB9-4923-8838-70A6E877069F}" type="parTrans" cxnId="{213F618A-3AC1-4158-8F24-D816355E5BEB}">
      <dgm:prSet/>
      <dgm:spPr/>
      <dgm:t>
        <a:bodyPr/>
        <a:lstStyle/>
        <a:p>
          <a:endParaRPr lang="en-US"/>
        </a:p>
      </dgm:t>
    </dgm:pt>
    <dgm:pt modelId="{E339A2E9-4A5E-48B2-9AC3-11906B5EE7EF}" type="sibTrans" cxnId="{213F618A-3AC1-4158-8F24-D816355E5BEB}">
      <dgm:prSet/>
      <dgm:spPr/>
      <dgm:t>
        <a:bodyPr/>
        <a:lstStyle/>
        <a:p>
          <a:endParaRPr lang="en-US"/>
        </a:p>
      </dgm:t>
    </dgm:pt>
    <dgm:pt modelId="{F221405E-11BE-4326-9FDC-C5E26A85A559}">
      <dgm:prSet phldrT="[Text]"/>
      <dgm:spPr>
        <a:blipFill rotWithShape="0">
          <a:blip xmlns:r="http://schemas.openxmlformats.org/officeDocument/2006/relationships" r:embed="rId2"/>
          <a:stretch>
            <a:fillRect l="-2571" t="-5056" r="-2571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01D7E52B-1451-496A-B298-9325BBB76EC6}" type="parTrans" cxnId="{4E5E6E3C-0ED9-45B1-9E66-F8232C347FA3}">
      <dgm:prSet/>
      <dgm:spPr/>
      <dgm:t>
        <a:bodyPr/>
        <a:lstStyle/>
        <a:p>
          <a:endParaRPr lang="en-US"/>
        </a:p>
      </dgm:t>
    </dgm:pt>
    <dgm:pt modelId="{323F69B9-DCA6-46F8-B840-A591A2EAC325}" type="sibTrans" cxnId="{4E5E6E3C-0ED9-45B1-9E66-F8232C347FA3}">
      <dgm:prSet/>
      <dgm:spPr/>
      <dgm:t>
        <a:bodyPr/>
        <a:lstStyle/>
        <a:p>
          <a:endParaRPr lang="en-US"/>
        </a:p>
      </dgm:t>
    </dgm:pt>
    <dgm:pt modelId="{BC01C656-A27B-4F7C-8206-3D14C190D172}">
      <dgm:prSet phldrT="[Text]"/>
      <dgm:spPr>
        <a:blipFill rotWithShape="0">
          <a:blip xmlns:r="http://schemas.openxmlformats.org/officeDocument/2006/relationships" r:embed="rId3"/>
          <a:stretch>
            <a:fillRect l="-4857" r="-8571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65CA932D-2A77-47EE-8372-F04DE004C769}" type="parTrans" cxnId="{86922303-1DF0-4634-8B5B-3235DBBF4E81}">
      <dgm:prSet/>
      <dgm:spPr/>
      <dgm:t>
        <a:bodyPr/>
        <a:lstStyle/>
        <a:p>
          <a:endParaRPr lang="en-US"/>
        </a:p>
      </dgm:t>
    </dgm:pt>
    <dgm:pt modelId="{281FB57C-7081-469E-9603-07E2131237FF}" type="sibTrans" cxnId="{86922303-1DF0-4634-8B5B-3235DBBF4E81}">
      <dgm:prSet/>
      <dgm:spPr/>
      <dgm:t>
        <a:bodyPr/>
        <a:lstStyle/>
        <a:p>
          <a:endParaRPr lang="en-US"/>
        </a:p>
      </dgm:t>
    </dgm:pt>
    <dgm:pt modelId="{39B9FCD1-9770-465B-93F5-E174E904D9F9}">
      <dgm:prSet phldrT="[Text]" custT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7604E96E-1335-4DF4-903F-6D32239EAF0C}" type="parTrans" cxnId="{F46A8B24-F1CF-43D2-A6B5-7E9F1331FD5A}">
      <dgm:prSet/>
      <dgm:spPr/>
      <dgm:t>
        <a:bodyPr/>
        <a:lstStyle/>
        <a:p>
          <a:endParaRPr lang="en-US"/>
        </a:p>
      </dgm:t>
    </dgm:pt>
    <dgm:pt modelId="{799A113D-1958-4E3C-B8CC-B11300ADC915}" type="sibTrans" cxnId="{F46A8B24-F1CF-43D2-A6B5-7E9F1331FD5A}">
      <dgm:prSet/>
      <dgm:spPr/>
      <dgm:t>
        <a:bodyPr/>
        <a:lstStyle/>
        <a:p>
          <a:endParaRPr lang="en-US"/>
        </a:p>
      </dgm:t>
    </dgm:pt>
    <dgm:pt modelId="{03FB1EEB-6473-4D15-98C6-D174D48C65F9}">
      <dgm:prSet phldrT="[Text]"/>
      <dgm:spPr>
        <a:blipFill rotWithShape="0">
          <a:blip xmlns:r="http://schemas.openxmlformats.org/officeDocument/2006/relationships" r:embed="rId5"/>
          <a:stretch>
            <a:fillRect t="-5650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2228676F-753A-44B8-8AB0-8B633F803342}" type="sibTrans" cxnId="{06493E19-E88D-4953-B089-DB2C83060488}">
      <dgm:prSet/>
      <dgm:spPr/>
      <dgm:t>
        <a:bodyPr/>
        <a:lstStyle/>
        <a:p>
          <a:endParaRPr lang="en-US"/>
        </a:p>
      </dgm:t>
    </dgm:pt>
    <dgm:pt modelId="{6CE163D9-4574-4328-AAF1-63712CEC941F}" type="parTrans" cxnId="{06493E19-E88D-4953-B089-DB2C83060488}">
      <dgm:prSet/>
      <dgm:spPr/>
      <dgm:t>
        <a:bodyPr/>
        <a:lstStyle/>
        <a:p>
          <a:endParaRPr lang="en-US"/>
        </a:p>
      </dgm:t>
    </dgm:pt>
    <dgm:pt modelId="{F05F5857-6F54-48E3-9F02-C0D7AF497547}" type="pres">
      <dgm:prSet presAssocID="{74F0376B-D0FD-4493-B33A-75C94C673E6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F97CC9DE-0636-4573-AC7B-D5DD75347759}" type="pres">
      <dgm:prSet presAssocID="{329D3DFB-6EFB-49F1-8A30-2028F9D7A498}" presName="root1" presStyleCnt="0"/>
      <dgm:spPr/>
    </dgm:pt>
    <dgm:pt modelId="{1A2BE3FF-BE0C-4636-8A7A-55054559B0DE}" type="pres">
      <dgm:prSet presAssocID="{329D3DFB-6EFB-49F1-8A30-2028F9D7A498}" presName="LevelOneTextNode" presStyleLbl="node0" presStyleIdx="0" presStyleCnt="1">
        <dgm:presLayoutVars>
          <dgm:chPref val="3"/>
        </dgm:presLayoutVars>
      </dgm:prSet>
      <dgm:spPr/>
    </dgm:pt>
    <dgm:pt modelId="{1C2AB889-3440-48A7-8524-10E3A037DF00}" type="pres">
      <dgm:prSet presAssocID="{329D3DFB-6EFB-49F1-8A30-2028F9D7A498}" presName="level2hierChild" presStyleCnt="0"/>
      <dgm:spPr/>
    </dgm:pt>
    <dgm:pt modelId="{22172D49-A91B-4FAF-BA67-4FA7EE611157}" type="pres">
      <dgm:prSet presAssocID="{0A34746D-3AB9-4923-8838-70A6E877069F}" presName="conn2-1" presStyleLbl="parChTrans1D2" presStyleIdx="0" presStyleCnt="2"/>
      <dgm:spPr/>
    </dgm:pt>
    <dgm:pt modelId="{503FC0AB-F717-49EB-9C84-5F8488D1D73F}" type="pres">
      <dgm:prSet presAssocID="{0A34746D-3AB9-4923-8838-70A6E877069F}" presName="connTx" presStyleLbl="parChTrans1D2" presStyleIdx="0" presStyleCnt="2"/>
      <dgm:spPr/>
    </dgm:pt>
    <dgm:pt modelId="{0642C230-072F-48F8-89CB-49CBE7F1AC1E}" type="pres">
      <dgm:prSet presAssocID="{BA7B14B4-3EB3-43F6-8366-7F830AACF9EA}" presName="root2" presStyleCnt="0"/>
      <dgm:spPr/>
    </dgm:pt>
    <dgm:pt modelId="{5071B328-FB85-4CDD-A905-F93A569BCC02}" type="pres">
      <dgm:prSet presAssocID="{BA7B14B4-3EB3-43F6-8366-7F830AACF9EA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8FA9605-0DB5-40F2-BF11-6B75A2CB02C0}" type="pres">
      <dgm:prSet presAssocID="{BA7B14B4-3EB3-43F6-8366-7F830AACF9EA}" presName="level3hierChild" presStyleCnt="0"/>
      <dgm:spPr/>
    </dgm:pt>
    <dgm:pt modelId="{B9883150-E443-4D99-8D07-7A61AF44976E}" type="pres">
      <dgm:prSet presAssocID="{01D7E52B-1451-496A-B298-9325BBB76EC6}" presName="conn2-1" presStyleLbl="parChTrans1D3" presStyleIdx="0" presStyleCnt="3"/>
      <dgm:spPr/>
    </dgm:pt>
    <dgm:pt modelId="{8748F59F-17F4-4B40-AF90-48F85A286C9C}" type="pres">
      <dgm:prSet presAssocID="{01D7E52B-1451-496A-B298-9325BBB76EC6}" presName="connTx" presStyleLbl="parChTrans1D3" presStyleIdx="0" presStyleCnt="3"/>
      <dgm:spPr/>
    </dgm:pt>
    <dgm:pt modelId="{1E3AB0CA-22DA-4F85-A2D8-76D9DCED6DC5}" type="pres">
      <dgm:prSet presAssocID="{F221405E-11BE-4326-9FDC-C5E26A85A559}" presName="root2" presStyleCnt="0"/>
      <dgm:spPr/>
    </dgm:pt>
    <dgm:pt modelId="{492F1C26-51D9-471F-A056-3726DF2DA488}" type="pres">
      <dgm:prSet presAssocID="{F221405E-11BE-4326-9FDC-C5E26A85A559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EF9D7D5-60E3-403F-895B-4EE394E4DAFA}" type="pres">
      <dgm:prSet presAssocID="{F221405E-11BE-4326-9FDC-C5E26A85A559}" presName="level3hierChild" presStyleCnt="0"/>
      <dgm:spPr/>
    </dgm:pt>
    <dgm:pt modelId="{02C12001-A6D5-4EBF-9B48-5A5D39357A7A}" type="pres">
      <dgm:prSet presAssocID="{65CA932D-2A77-47EE-8372-F04DE004C769}" presName="conn2-1" presStyleLbl="parChTrans1D3" presStyleIdx="1" presStyleCnt="3"/>
      <dgm:spPr/>
    </dgm:pt>
    <dgm:pt modelId="{9A73C8F1-C76F-4559-B1D0-4094ACB17988}" type="pres">
      <dgm:prSet presAssocID="{65CA932D-2A77-47EE-8372-F04DE004C769}" presName="connTx" presStyleLbl="parChTrans1D3" presStyleIdx="1" presStyleCnt="3"/>
      <dgm:spPr/>
    </dgm:pt>
    <dgm:pt modelId="{CC6C7443-E294-4802-8A0A-490F7DC9E5D0}" type="pres">
      <dgm:prSet presAssocID="{BC01C656-A27B-4F7C-8206-3D14C190D172}" presName="root2" presStyleCnt="0"/>
      <dgm:spPr/>
    </dgm:pt>
    <dgm:pt modelId="{0831ECBA-C63E-41C1-8676-C1F6B2E0F344}" type="pres">
      <dgm:prSet presAssocID="{BC01C656-A27B-4F7C-8206-3D14C190D172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1A1E01E-F55E-47F7-9BB6-2784EF590149}" type="pres">
      <dgm:prSet presAssocID="{BC01C656-A27B-4F7C-8206-3D14C190D172}" presName="level3hierChild" presStyleCnt="0"/>
      <dgm:spPr/>
    </dgm:pt>
    <dgm:pt modelId="{A6AB71D9-1A80-4E16-870B-093E8267EC09}" type="pres">
      <dgm:prSet presAssocID="{7604E96E-1335-4DF4-903F-6D32239EAF0C}" presName="conn2-1" presStyleLbl="parChTrans1D2" presStyleIdx="1" presStyleCnt="2"/>
      <dgm:spPr/>
    </dgm:pt>
    <dgm:pt modelId="{4EFB18AA-9A91-474D-A553-6031BE4AFDDA}" type="pres">
      <dgm:prSet presAssocID="{7604E96E-1335-4DF4-903F-6D32239EAF0C}" presName="connTx" presStyleLbl="parChTrans1D2" presStyleIdx="1" presStyleCnt="2"/>
      <dgm:spPr/>
    </dgm:pt>
    <dgm:pt modelId="{9A45F513-A636-406A-BF91-834636857182}" type="pres">
      <dgm:prSet presAssocID="{39B9FCD1-9770-465B-93F5-E174E904D9F9}" presName="root2" presStyleCnt="0"/>
      <dgm:spPr/>
    </dgm:pt>
    <dgm:pt modelId="{F35401AE-7833-4A34-9A89-C68402F5D47A}" type="pres">
      <dgm:prSet presAssocID="{39B9FCD1-9770-465B-93F5-E174E904D9F9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FFF925C-1BDA-4A20-8BE5-ADEF076D04A8}" type="pres">
      <dgm:prSet presAssocID="{39B9FCD1-9770-465B-93F5-E174E904D9F9}" presName="level3hierChild" presStyleCnt="0"/>
      <dgm:spPr/>
    </dgm:pt>
    <dgm:pt modelId="{744C1744-5E7F-48E3-8594-DF8DF8935514}" type="pres">
      <dgm:prSet presAssocID="{6CE163D9-4574-4328-AAF1-63712CEC941F}" presName="conn2-1" presStyleLbl="parChTrans1D3" presStyleIdx="2" presStyleCnt="3"/>
      <dgm:spPr/>
    </dgm:pt>
    <dgm:pt modelId="{C273C7CD-E3FC-4246-B5BF-CB7FD4CFAF5D}" type="pres">
      <dgm:prSet presAssocID="{6CE163D9-4574-4328-AAF1-63712CEC941F}" presName="connTx" presStyleLbl="parChTrans1D3" presStyleIdx="2" presStyleCnt="3"/>
      <dgm:spPr/>
    </dgm:pt>
    <dgm:pt modelId="{DD66B03E-EF82-4658-A124-1884B9123040}" type="pres">
      <dgm:prSet presAssocID="{03FB1EEB-6473-4D15-98C6-D174D48C65F9}" presName="root2" presStyleCnt="0"/>
      <dgm:spPr/>
    </dgm:pt>
    <dgm:pt modelId="{056ACE2C-8BF1-4E56-B440-F917ABDC7BC9}" type="pres">
      <dgm:prSet presAssocID="{03FB1EEB-6473-4D15-98C6-D174D48C65F9}" presName="LevelTwoTextNode" presStyleLbl="node3" presStyleIdx="2" presStyleCnt="3">
        <dgm:presLayoutVars>
          <dgm:chPref val="3"/>
        </dgm:presLayoutVars>
      </dgm:prSet>
      <dgm:spPr/>
    </dgm:pt>
    <dgm:pt modelId="{726234BD-EA0C-4A26-A5C5-77CA197A6226}" type="pres">
      <dgm:prSet presAssocID="{03FB1EEB-6473-4D15-98C6-D174D48C65F9}" presName="level3hierChild" presStyleCnt="0"/>
      <dgm:spPr/>
    </dgm:pt>
  </dgm:ptLst>
  <dgm:cxnLst>
    <dgm:cxn modelId="{13585B49-72CF-429D-8E0F-D8EE89FC5CF4}" type="presOf" srcId="{65CA932D-2A77-47EE-8372-F04DE004C769}" destId="{02C12001-A6D5-4EBF-9B48-5A5D39357A7A}" srcOrd="0" destOrd="0" presId="urn:microsoft.com/office/officeart/2005/8/layout/hierarchy2"/>
    <dgm:cxn modelId="{F46A8B24-F1CF-43D2-A6B5-7E9F1331FD5A}" srcId="{329D3DFB-6EFB-49F1-8A30-2028F9D7A498}" destId="{39B9FCD1-9770-465B-93F5-E174E904D9F9}" srcOrd="1" destOrd="0" parTransId="{7604E96E-1335-4DF4-903F-6D32239EAF0C}" sibTransId="{799A113D-1958-4E3C-B8CC-B11300ADC915}"/>
    <dgm:cxn modelId="{F68459AC-C979-4648-B114-F0B35C5C8ABF}" type="presOf" srcId="{BA7B14B4-3EB3-43F6-8366-7F830AACF9EA}" destId="{5071B328-FB85-4CDD-A905-F93A569BCC02}" srcOrd="0" destOrd="0" presId="urn:microsoft.com/office/officeart/2005/8/layout/hierarchy2"/>
    <dgm:cxn modelId="{100327A2-C6C0-4F36-9AE6-C6EA79DB3FE0}" srcId="{74F0376B-D0FD-4493-B33A-75C94C673E68}" destId="{329D3DFB-6EFB-49F1-8A30-2028F9D7A498}" srcOrd="0" destOrd="0" parTransId="{D2435AB8-E57C-4BAC-BB74-94906A596EAA}" sibTransId="{42AC4149-2E14-4E85-8BB2-07E462C08191}"/>
    <dgm:cxn modelId="{F3A74AB1-6506-4952-B2BD-CBBF0BF9EFBE}" type="presOf" srcId="{01D7E52B-1451-496A-B298-9325BBB76EC6}" destId="{B9883150-E443-4D99-8D07-7A61AF44976E}" srcOrd="0" destOrd="0" presId="urn:microsoft.com/office/officeart/2005/8/layout/hierarchy2"/>
    <dgm:cxn modelId="{7B68BDE0-02DF-4D3C-BB45-E6D0EED1A824}" type="presOf" srcId="{65CA932D-2A77-47EE-8372-F04DE004C769}" destId="{9A73C8F1-C76F-4559-B1D0-4094ACB17988}" srcOrd="1" destOrd="0" presId="urn:microsoft.com/office/officeart/2005/8/layout/hierarchy2"/>
    <dgm:cxn modelId="{30E72433-3F9E-4614-B444-BB2C58EE8716}" type="presOf" srcId="{F221405E-11BE-4326-9FDC-C5E26A85A559}" destId="{492F1C26-51D9-471F-A056-3726DF2DA488}" srcOrd="0" destOrd="0" presId="urn:microsoft.com/office/officeart/2005/8/layout/hierarchy2"/>
    <dgm:cxn modelId="{C8455D1B-DB03-45A7-9E42-5562AFE29E19}" type="presOf" srcId="{6CE163D9-4574-4328-AAF1-63712CEC941F}" destId="{744C1744-5E7F-48E3-8594-DF8DF8935514}" srcOrd="0" destOrd="0" presId="urn:microsoft.com/office/officeart/2005/8/layout/hierarchy2"/>
    <dgm:cxn modelId="{213F618A-3AC1-4158-8F24-D816355E5BEB}" srcId="{329D3DFB-6EFB-49F1-8A30-2028F9D7A498}" destId="{BA7B14B4-3EB3-43F6-8366-7F830AACF9EA}" srcOrd="0" destOrd="0" parTransId="{0A34746D-3AB9-4923-8838-70A6E877069F}" sibTransId="{E339A2E9-4A5E-48B2-9AC3-11906B5EE7EF}"/>
    <dgm:cxn modelId="{06493E19-E88D-4953-B089-DB2C83060488}" srcId="{39B9FCD1-9770-465B-93F5-E174E904D9F9}" destId="{03FB1EEB-6473-4D15-98C6-D174D48C65F9}" srcOrd="0" destOrd="0" parTransId="{6CE163D9-4574-4328-AAF1-63712CEC941F}" sibTransId="{2228676F-753A-44B8-8AB0-8B633F803342}"/>
    <dgm:cxn modelId="{AF474A15-1450-4395-93FF-5E6223BBD058}" type="presOf" srcId="{01D7E52B-1451-496A-B298-9325BBB76EC6}" destId="{8748F59F-17F4-4B40-AF90-48F85A286C9C}" srcOrd="1" destOrd="0" presId="urn:microsoft.com/office/officeart/2005/8/layout/hierarchy2"/>
    <dgm:cxn modelId="{0A68AF0A-D789-4D39-83B3-BA9874823D4C}" type="presOf" srcId="{7604E96E-1335-4DF4-903F-6D32239EAF0C}" destId="{4EFB18AA-9A91-474D-A553-6031BE4AFDDA}" srcOrd="1" destOrd="0" presId="urn:microsoft.com/office/officeart/2005/8/layout/hierarchy2"/>
    <dgm:cxn modelId="{18244A4D-D8B4-4A2E-81CC-DC879A8D1C55}" type="presOf" srcId="{39B9FCD1-9770-465B-93F5-E174E904D9F9}" destId="{F35401AE-7833-4A34-9A89-C68402F5D47A}" srcOrd="0" destOrd="0" presId="urn:microsoft.com/office/officeart/2005/8/layout/hierarchy2"/>
    <dgm:cxn modelId="{C5969B49-788A-419F-80F5-0CF2413845B4}" type="presOf" srcId="{BC01C656-A27B-4F7C-8206-3D14C190D172}" destId="{0831ECBA-C63E-41C1-8676-C1F6B2E0F344}" srcOrd="0" destOrd="0" presId="urn:microsoft.com/office/officeart/2005/8/layout/hierarchy2"/>
    <dgm:cxn modelId="{5462797D-321C-4399-B456-AC3E90698104}" type="presOf" srcId="{6CE163D9-4574-4328-AAF1-63712CEC941F}" destId="{C273C7CD-E3FC-4246-B5BF-CB7FD4CFAF5D}" srcOrd="1" destOrd="0" presId="urn:microsoft.com/office/officeart/2005/8/layout/hierarchy2"/>
    <dgm:cxn modelId="{8A0B0D47-E78B-4B49-970A-61224D8C9FE7}" type="presOf" srcId="{0A34746D-3AB9-4923-8838-70A6E877069F}" destId="{22172D49-A91B-4FAF-BA67-4FA7EE611157}" srcOrd="0" destOrd="0" presId="urn:microsoft.com/office/officeart/2005/8/layout/hierarchy2"/>
    <dgm:cxn modelId="{FE0BB85B-DC93-42ED-9E64-CD949A17BD91}" type="presOf" srcId="{74F0376B-D0FD-4493-B33A-75C94C673E68}" destId="{F05F5857-6F54-48E3-9F02-C0D7AF497547}" srcOrd="0" destOrd="0" presId="urn:microsoft.com/office/officeart/2005/8/layout/hierarchy2"/>
    <dgm:cxn modelId="{4E5E6E3C-0ED9-45B1-9E66-F8232C347FA3}" srcId="{BA7B14B4-3EB3-43F6-8366-7F830AACF9EA}" destId="{F221405E-11BE-4326-9FDC-C5E26A85A559}" srcOrd="0" destOrd="0" parTransId="{01D7E52B-1451-496A-B298-9325BBB76EC6}" sibTransId="{323F69B9-DCA6-46F8-B840-A591A2EAC325}"/>
    <dgm:cxn modelId="{2595BF4B-946A-4455-BE3F-63E58E1EEAAC}" type="presOf" srcId="{329D3DFB-6EFB-49F1-8A30-2028F9D7A498}" destId="{1A2BE3FF-BE0C-4636-8A7A-55054559B0DE}" srcOrd="0" destOrd="0" presId="urn:microsoft.com/office/officeart/2005/8/layout/hierarchy2"/>
    <dgm:cxn modelId="{C3CAE3DC-52DC-4FE8-A70E-367492C5C039}" type="presOf" srcId="{7604E96E-1335-4DF4-903F-6D32239EAF0C}" destId="{A6AB71D9-1A80-4E16-870B-093E8267EC09}" srcOrd="0" destOrd="0" presId="urn:microsoft.com/office/officeart/2005/8/layout/hierarchy2"/>
    <dgm:cxn modelId="{89D1B9E7-A678-4E41-A2A0-475FAD3A18A2}" type="presOf" srcId="{0A34746D-3AB9-4923-8838-70A6E877069F}" destId="{503FC0AB-F717-49EB-9C84-5F8488D1D73F}" srcOrd="1" destOrd="0" presId="urn:microsoft.com/office/officeart/2005/8/layout/hierarchy2"/>
    <dgm:cxn modelId="{53A6297B-CC6B-48EA-AAF0-5123E8E3C50E}" type="presOf" srcId="{03FB1EEB-6473-4D15-98C6-D174D48C65F9}" destId="{056ACE2C-8BF1-4E56-B440-F917ABDC7BC9}" srcOrd="0" destOrd="0" presId="urn:microsoft.com/office/officeart/2005/8/layout/hierarchy2"/>
    <dgm:cxn modelId="{86922303-1DF0-4634-8B5B-3235DBBF4E81}" srcId="{BA7B14B4-3EB3-43F6-8366-7F830AACF9EA}" destId="{BC01C656-A27B-4F7C-8206-3D14C190D172}" srcOrd="1" destOrd="0" parTransId="{65CA932D-2A77-47EE-8372-F04DE004C769}" sibTransId="{281FB57C-7081-469E-9603-07E2131237FF}"/>
    <dgm:cxn modelId="{6DCB6536-2EE6-4805-9AF6-84D0F78174EC}" type="presParOf" srcId="{F05F5857-6F54-48E3-9F02-C0D7AF497547}" destId="{F97CC9DE-0636-4573-AC7B-D5DD75347759}" srcOrd="0" destOrd="0" presId="urn:microsoft.com/office/officeart/2005/8/layout/hierarchy2"/>
    <dgm:cxn modelId="{C7DB6F4C-88E9-49B7-B527-748D8701E1A7}" type="presParOf" srcId="{F97CC9DE-0636-4573-AC7B-D5DD75347759}" destId="{1A2BE3FF-BE0C-4636-8A7A-55054559B0DE}" srcOrd="0" destOrd="0" presId="urn:microsoft.com/office/officeart/2005/8/layout/hierarchy2"/>
    <dgm:cxn modelId="{7443D2C1-8C8B-42D4-90DD-CC69D8BDB2CC}" type="presParOf" srcId="{F97CC9DE-0636-4573-AC7B-D5DD75347759}" destId="{1C2AB889-3440-48A7-8524-10E3A037DF00}" srcOrd="1" destOrd="0" presId="urn:microsoft.com/office/officeart/2005/8/layout/hierarchy2"/>
    <dgm:cxn modelId="{798446E3-4F75-454E-BFAE-9C58FE0A4944}" type="presParOf" srcId="{1C2AB889-3440-48A7-8524-10E3A037DF00}" destId="{22172D49-A91B-4FAF-BA67-4FA7EE611157}" srcOrd="0" destOrd="0" presId="urn:microsoft.com/office/officeart/2005/8/layout/hierarchy2"/>
    <dgm:cxn modelId="{183CA98D-65AB-4DDA-B72E-ABD5F65A8978}" type="presParOf" srcId="{22172D49-A91B-4FAF-BA67-4FA7EE611157}" destId="{503FC0AB-F717-49EB-9C84-5F8488D1D73F}" srcOrd="0" destOrd="0" presId="urn:microsoft.com/office/officeart/2005/8/layout/hierarchy2"/>
    <dgm:cxn modelId="{91A80783-3B62-452D-A4E1-ED8FD75D1929}" type="presParOf" srcId="{1C2AB889-3440-48A7-8524-10E3A037DF00}" destId="{0642C230-072F-48F8-89CB-49CBE7F1AC1E}" srcOrd="1" destOrd="0" presId="urn:microsoft.com/office/officeart/2005/8/layout/hierarchy2"/>
    <dgm:cxn modelId="{7FDE1098-3DC1-4C98-9892-89464F302519}" type="presParOf" srcId="{0642C230-072F-48F8-89CB-49CBE7F1AC1E}" destId="{5071B328-FB85-4CDD-A905-F93A569BCC02}" srcOrd="0" destOrd="0" presId="urn:microsoft.com/office/officeart/2005/8/layout/hierarchy2"/>
    <dgm:cxn modelId="{A539B9DD-684D-48CD-A89A-462D038F9B85}" type="presParOf" srcId="{0642C230-072F-48F8-89CB-49CBE7F1AC1E}" destId="{38FA9605-0DB5-40F2-BF11-6B75A2CB02C0}" srcOrd="1" destOrd="0" presId="urn:microsoft.com/office/officeart/2005/8/layout/hierarchy2"/>
    <dgm:cxn modelId="{6C03BF03-1494-416B-9AA6-3E542897FE9B}" type="presParOf" srcId="{38FA9605-0DB5-40F2-BF11-6B75A2CB02C0}" destId="{B9883150-E443-4D99-8D07-7A61AF44976E}" srcOrd="0" destOrd="0" presId="urn:microsoft.com/office/officeart/2005/8/layout/hierarchy2"/>
    <dgm:cxn modelId="{2BDC0BD7-23A0-40CC-B885-3713BA62CDE6}" type="presParOf" srcId="{B9883150-E443-4D99-8D07-7A61AF44976E}" destId="{8748F59F-17F4-4B40-AF90-48F85A286C9C}" srcOrd="0" destOrd="0" presId="urn:microsoft.com/office/officeart/2005/8/layout/hierarchy2"/>
    <dgm:cxn modelId="{C4706185-B79C-4BB2-908B-67420197FB25}" type="presParOf" srcId="{38FA9605-0DB5-40F2-BF11-6B75A2CB02C0}" destId="{1E3AB0CA-22DA-4F85-A2D8-76D9DCED6DC5}" srcOrd="1" destOrd="0" presId="urn:microsoft.com/office/officeart/2005/8/layout/hierarchy2"/>
    <dgm:cxn modelId="{E3A5998E-331B-4E99-958D-22BD25AE33CA}" type="presParOf" srcId="{1E3AB0CA-22DA-4F85-A2D8-76D9DCED6DC5}" destId="{492F1C26-51D9-471F-A056-3726DF2DA488}" srcOrd="0" destOrd="0" presId="urn:microsoft.com/office/officeart/2005/8/layout/hierarchy2"/>
    <dgm:cxn modelId="{38931512-3DE7-4413-8551-138532A6EF00}" type="presParOf" srcId="{1E3AB0CA-22DA-4F85-A2D8-76D9DCED6DC5}" destId="{0EF9D7D5-60E3-403F-895B-4EE394E4DAFA}" srcOrd="1" destOrd="0" presId="urn:microsoft.com/office/officeart/2005/8/layout/hierarchy2"/>
    <dgm:cxn modelId="{9C7A5B5D-FB83-437F-98B7-3D24EF42118B}" type="presParOf" srcId="{38FA9605-0DB5-40F2-BF11-6B75A2CB02C0}" destId="{02C12001-A6D5-4EBF-9B48-5A5D39357A7A}" srcOrd="2" destOrd="0" presId="urn:microsoft.com/office/officeart/2005/8/layout/hierarchy2"/>
    <dgm:cxn modelId="{0384901E-4CF0-4511-BEEA-12BFE4C3268C}" type="presParOf" srcId="{02C12001-A6D5-4EBF-9B48-5A5D39357A7A}" destId="{9A73C8F1-C76F-4559-B1D0-4094ACB17988}" srcOrd="0" destOrd="0" presId="urn:microsoft.com/office/officeart/2005/8/layout/hierarchy2"/>
    <dgm:cxn modelId="{CE3CBEC8-31B2-427E-B789-75012A467E9D}" type="presParOf" srcId="{38FA9605-0DB5-40F2-BF11-6B75A2CB02C0}" destId="{CC6C7443-E294-4802-8A0A-490F7DC9E5D0}" srcOrd="3" destOrd="0" presId="urn:microsoft.com/office/officeart/2005/8/layout/hierarchy2"/>
    <dgm:cxn modelId="{FEF50CED-B3B2-4616-9FA6-BCB4B16FC1CF}" type="presParOf" srcId="{CC6C7443-E294-4802-8A0A-490F7DC9E5D0}" destId="{0831ECBA-C63E-41C1-8676-C1F6B2E0F344}" srcOrd="0" destOrd="0" presId="urn:microsoft.com/office/officeart/2005/8/layout/hierarchy2"/>
    <dgm:cxn modelId="{5C201126-C5E7-416F-9D9F-BDC95E7B33B3}" type="presParOf" srcId="{CC6C7443-E294-4802-8A0A-490F7DC9E5D0}" destId="{01A1E01E-F55E-47F7-9BB6-2784EF590149}" srcOrd="1" destOrd="0" presId="urn:microsoft.com/office/officeart/2005/8/layout/hierarchy2"/>
    <dgm:cxn modelId="{E021FF54-7485-45ED-9B7A-D46E385F010B}" type="presParOf" srcId="{1C2AB889-3440-48A7-8524-10E3A037DF00}" destId="{A6AB71D9-1A80-4E16-870B-093E8267EC09}" srcOrd="2" destOrd="0" presId="urn:microsoft.com/office/officeart/2005/8/layout/hierarchy2"/>
    <dgm:cxn modelId="{1798A467-55A4-4B92-9814-1C7DAB44D35C}" type="presParOf" srcId="{A6AB71D9-1A80-4E16-870B-093E8267EC09}" destId="{4EFB18AA-9A91-474D-A553-6031BE4AFDDA}" srcOrd="0" destOrd="0" presId="urn:microsoft.com/office/officeart/2005/8/layout/hierarchy2"/>
    <dgm:cxn modelId="{7FF05862-0222-4C52-801A-CE408D556350}" type="presParOf" srcId="{1C2AB889-3440-48A7-8524-10E3A037DF00}" destId="{9A45F513-A636-406A-BF91-834636857182}" srcOrd="3" destOrd="0" presId="urn:microsoft.com/office/officeart/2005/8/layout/hierarchy2"/>
    <dgm:cxn modelId="{25AF33B1-2B09-40BC-A537-2E3A287C79F2}" type="presParOf" srcId="{9A45F513-A636-406A-BF91-834636857182}" destId="{F35401AE-7833-4A34-9A89-C68402F5D47A}" srcOrd="0" destOrd="0" presId="urn:microsoft.com/office/officeart/2005/8/layout/hierarchy2"/>
    <dgm:cxn modelId="{8E0250CB-3316-4BF3-9A4E-40E055E46D7A}" type="presParOf" srcId="{9A45F513-A636-406A-BF91-834636857182}" destId="{9FFF925C-1BDA-4A20-8BE5-ADEF076D04A8}" srcOrd="1" destOrd="0" presId="urn:microsoft.com/office/officeart/2005/8/layout/hierarchy2"/>
    <dgm:cxn modelId="{B6769B7E-F63E-4EFC-80CB-1072CC59BC9D}" type="presParOf" srcId="{9FFF925C-1BDA-4A20-8BE5-ADEF076D04A8}" destId="{744C1744-5E7F-48E3-8594-DF8DF8935514}" srcOrd="0" destOrd="0" presId="urn:microsoft.com/office/officeart/2005/8/layout/hierarchy2"/>
    <dgm:cxn modelId="{0A66BDDD-7824-4B1E-BAB9-BBDED10A681D}" type="presParOf" srcId="{744C1744-5E7F-48E3-8594-DF8DF8935514}" destId="{C273C7CD-E3FC-4246-B5BF-CB7FD4CFAF5D}" srcOrd="0" destOrd="0" presId="urn:microsoft.com/office/officeart/2005/8/layout/hierarchy2"/>
    <dgm:cxn modelId="{BB42475E-8CDB-4977-AA2B-AA2D1ABD98E0}" type="presParOf" srcId="{9FFF925C-1BDA-4A20-8BE5-ADEF076D04A8}" destId="{DD66B03E-EF82-4658-A124-1884B9123040}" srcOrd="1" destOrd="0" presId="urn:microsoft.com/office/officeart/2005/8/layout/hierarchy2"/>
    <dgm:cxn modelId="{2F1D9B91-9797-4868-833B-C8AAF96FA9CD}" type="presParOf" srcId="{DD66B03E-EF82-4658-A124-1884B9123040}" destId="{056ACE2C-8BF1-4E56-B440-F917ABDC7BC9}" srcOrd="0" destOrd="0" presId="urn:microsoft.com/office/officeart/2005/8/layout/hierarchy2"/>
    <dgm:cxn modelId="{8636B2E0-8F15-4D3B-8C79-BFECAA68A1C1}" type="presParOf" srcId="{DD66B03E-EF82-4658-A124-1884B9123040}" destId="{726234BD-EA0C-4A26-A5C5-77CA197A6226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A6843D2-1159-48F7-AFCB-B52F1D6DA11C}" type="doc">
      <dgm:prSet loTypeId="urn:microsoft.com/office/officeart/2005/8/layout/hierarchy6" loCatId="hierarchy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A02DF32-970B-470E-B569-3D491A80415C}">
      <dgm:prSet phldrT="[Text]" custT="1"/>
      <dgm:spPr/>
      <dgm:t>
        <a:bodyPr/>
        <a:lstStyle/>
        <a:p>
          <a:r>
            <a:rPr lang="en-US" sz="2000" dirty="0" smtClean="0"/>
            <a:t>Gate Control</a:t>
          </a:r>
          <a:endParaRPr lang="en-US" sz="2000" dirty="0"/>
        </a:p>
      </dgm:t>
    </dgm:pt>
    <dgm:pt modelId="{2F7BC1F9-1F57-42F2-BDC2-6170574DDFF2}" type="parTrans" cxnId="{C126BD71-2C64-41D3-8092-0DCFDC12443C}">
      <dgm:prSet/>
      <dgm:spPr/>
      <dgm:t>
        <a:bodyPr/>
        <a:lstStyle/>
        <a:p>
          <a:endParaRPr lang="en-US" sz="1100"/>
        </a:p>
      </dgm:t>
    </dgm:pt>
    <dgm:pt modelId="{172F8731-D5CA-45FB-8504-6AEA9A20F35D}" type="sibTrans" cxnId="{C126BD71-2C64-41D3-8092-0DCFDC12443C}">
      <dgm:prSet/>
      <dgm:spPr/>
      <dgm:t>
        <a:bodyPr/>
        <a:lstStyle/>
        <a:p>
          <a:endParaRPr lang="en-US" sz="1100"/>
        </a:p>
      </dgm:t>
    </dgm:pt>
    <mc:AlternateContent xmlns:mc="http://schemas.openxmlformats.org/markup-compatibility/2006">
      <mc:Choice xmlns:a14="http://schemas.microsoft.com/office/drawing/2010/main" Requires="a14">
        <dgm:pt modelId="{38D81666-D449-4116-8F0A-07D00AF09750}">
          <dgm:prSet phldrT="[Text]" custT="1"/>
          <dgm:spPr>
            <a:solidFill>
              <a:srgbClr val="00FF00"/>
            </a:solidFill>
          </dgm:spPr>
          <dgm:t>
            <a:bodyPr/>
            <a:lstStyle/>
            <a:p>
              <a:r>
                <a:rPr lang="en-US" sz="1800" dirty="0" smtClean="0">
                  <a:solidFill>
                    <a:schemeClr val="tx1"/>
                  </a:solidFill>
                </a:rPr>
                <a:t>If </a:t>
              </a:r>
              <a14:m>
                <m:oMath xmlns:m="http://schemas.openxmlformats.org/officeDocument/2006/math">
                  <m:sSub>
                    <m:sSubPr>
                      <m:ctrlPr>
                        <a:rPr lang="en-US" sz="1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e>
                    <m:sub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𝐺𝑆</m:t>
                      </m:r>
                    </m:sub>
                  </m:sSub>
                  <m:r>
                    <a:rPr lang="en-US" sz="1800" b="0" i="1" smtClean="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&gt;</m:t>
                  </m:r>
                  <m:sSub>
                    <m:sSubPr>
                      <m:ctrlPr>
                        <a:rPr lang="en-US" sz="1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e>
                    <m:sub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sub>
                  </m:sSub>
                </m:oMath>
              </a14:m>
              <a:endParaRPr lang="en-US" sz="1800" dirty="0" smtClean="0">
                <a:solidFill>
                  <a:schemeClr val="tx1"/>
                </a:solidFill>
              </a:endParaRPr>
            </a:p>
          </dgm:t>
        </dgm:pt>
      </mc:Choice>
      <mc:Fallback>
        <dgm:pt modelId="{38D81666-D449-4116-8F0A-07D00AF09750}">
          <dgm:prSet phldrT="[Text]" custT="1"/>
          <dgm:spPr>
            <a:solidFill>
              <a:srgbClr val="00FF00"/>
            </a:solidFill>
          </dgm:spPr>
          <dgm:t>
            <a:bodyPr/>
            <a:lstStyle/>
            <a:p>
              <a:r>
                <a:rPr lang="en-US" sz="1800" dirty="0" smtClean="0">
                  <a:solidFill>
                    <a:schemeClr val="tx1"/>
                  </a:solidFill>
                </a:rPr>
                <a:t>If </a:t>
              </a:r>
              <a:r>
                <a:rPr lang="en-US" sz="1800" b="0" i="0" smtClean="0">
                  <a:solidFill>
                    <a:schemeClr val="tx1"/>
                  </a:solidFill>
                  <a:latin typeface="Cambria Math" panose="02040503050406030204" pitchFamily="18" charset="0"/>
                </a:rPr>
                <a:t>𝑉_𝐺𝑆</a:t>
              </a:r>
              <a:r>
                <a:rPr lang="en-US" sz="1800" b="0" i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&gt;</a:t>
              </a:r>
              <a:r>
                <a:rPr lang="en-US" sz="1800" b="0" i="0" smtClean="0">
                  <a:solidFill>
                    <a:schemeClr val="tx1"/>
                  </a:solidFill>
                  <a:latin typeface="Cambria Math" panose="02040503050406030204" pitchFamily="18" charset="0"/>
                </a:rPr>
                <a:t>𝑉_𝑡</a:t>
              </a:r>
              <a:endParaRPr lang="en-US" sz="1800" dirty="0" smtClean="0">
                <a:solidFill>
                  <a:schemeClr val="tx1"/>
                </a:solidFill>
              </a:endParaRPr>
            </a:p>
          </dgm:t>
        </dgm:pt>
      </mc:Fallback>
    </mc:AlternateContent>
    <dgm:pt modelId="{D66FE91A-56BC-4B24-BC24-3C703E7C6C86}" type="parTrans" cxnId="{FA4651EA-E09D-49FA-AB1B-A44359355D62}">
      <dgm:prSet/>
      <dgm:spPr/>
      <dgm:t>
        <a:bodyPr/>
        <a:lstStyle/>
        <a:p>
          <a:endParaRPr lang="en-US" sz="1100"/>
        </a:p>
      </dgm:t>
    </dgm:pt>
    <dgm:pt modelId="{2707C6D2-0FF6-458C-9F32-5EF8E87E80E7}" type="sibTrans" cxnId="{FA4651EA-E09D-49FA-AB1B-A44359355D62}">
      <dgm:prSet/>
      <dgm:spPr/>
      <dgm:t>
        <a:bodyPr/>
        <a:lstStyle/>
        <a:p>
          <a:endParaRPr lang="en-US" sz="1100"/>
        </a:p>
      </dgm:t>
    </dgm:pt>
    <mc:AlternateContent xmlns:mc="http://schemas.openxmlformats.org/markup-compatibility/2006">
      <mc:Choice xmlns:a14="http://schemas.microsoft.com/office/drawing/2010/main" Requires="a14">
        <dgm:pt modelId="{0A0DF7F1-E0F2-4146-A80E-31A639443CA7}">
          <dgm:prSet phldrT="[Text]" custT="1"/>
          <dgm:spPr>
            <a:solidFill>
              <a:schemeClr val="accent6">
                <a:lumMod val="40000"/>
                <a:lumOff val="60000"/>
              </a:schemeClr>
            </a:solidFill>
          </dgm:spPr>
          <dgm:t>
            <a:bodyPr anchor="t"/>
            <a:lstStyle/>
            <a:p>
              <a:r>
                <a:rPr lang="en-US" sz="1600" u="none" dirty="0" smtClean="0">
                  <a:solidFill>
                    <a:schemeClr val="tx1"/>
                  </a:solidFill>
                </a:rPr>
                <a:t>If </a:t>
              </a:r>
              <a:r>
                <a:rPr lang="en-US" sz="1600" dirty="0" smtClean="0">
                  <a:solidFill>
                    <a:schemeClr val="tx1"/>
                  </a:solidFill>
                </a:rPr>
                <a:t>(</a:t>
              </a:r>
              <a14:m>
                <m:oMath xmlns:m="http://schemas.openxmlformats.org/officeDocument/2006/math">
                  <m:sSub>
                    <m:sSubPr>
                      <m:ctrlPr>
                        <a:rPr lang="en-US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e>
                    <m:sub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𝐷𝐺</m:t>
                      </m:r>
                    </m:sub>
                  </m:sSub>
                  <m:r>
                    <a:rPr lang="en-US" sz="1600" b="0" i="1" smtClean="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&lt;</m:t>
                  </m:r>
                  <m:sSub>
                    <m:sSubPr>
                      <m:ctrlPr>
                        <a:rPr lang="en-US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e>
                    <m:sub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sub>
                  </m:sSub>
                </m:oMath>
              </a14:m>
              <a:r>
                <a:rPr lang="en-US" sz="1600" dirty="0" smtClean="0">
                  <a:solidFill>
                    <a:schemeClr val="tx1"/>
                  </a:solidFill>
                </a:rPr>
                <a:t>)</a:t>
              </a:r>
              <a:endParaRPr lang="en-US" sz="1600" u="sng" dirty="0" smtClean="0">
                <a:solidFill>
                  <a:schemeClr val="tx1"/>
                </a:solidFill>
              </a:endParaRPr>
            </a:p>
            <a:p>
              <a:r>
                <a:rPr lang="en-US" sz="1600" u="sng" dirty="0" smtClean="0">
                  <a:solidFill>
                    <a:schemeClr val="tx1"/>
                  </a:solidFill>
                </a:rPr>
                <a:t>Triode region</a:t>
              </a:r>
            </a:p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d>
                      <m:dPr>
                        <m:begChr m:val="["/>
                        <m:endChr m:val="]"/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𝐺𝑆</m:t>
                            </m:r>
                          </m:sub>
                        </m:s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𝐷𝑆</m:t>
                            </m:r>
                          </m:sub>
                        </m:s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sSubSup>
                          <m:sSubSup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𝐷𝑆</m:t>
                            </m:r>
                          </m:sub>
                          <m:sup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m:oMathPara>
              </a14:m>
              <a:endParaRPr lang="en-US" sz="1600" dirty="0" smtClean="0">
                <a:solidFill>
                  <a:schemeClr val="tx1"/>
                </a:solidFill>
              </a:endParaRPr>
            </a:p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µ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𝑜𝑥</m:t>
                        </m:r>
                      </m:sub>
                    </m:sSub>
                    <m:d>
                      <m:d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</m:num>
                          <m:den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den>
                        </m:f>
                      </m:e>
                    </m:d>
                  </m:oMath>
                </m:oMathPara>
              </a14:m>
              <a:endParaRPr lang="en-US" sz="1600" dirty="0" smtClean="0">
                <a:solidFill>
                  <a:schemeClr val="tx1"/>
                </a:solidFill>
              </a:endParaRPr>
            </a:p>
            <a:p>
              <a:r>
                <a:rPr lang="en-US" sz="1600" dirty="0" smtClean="0">
                  <a:solidFill>
                    <a:schemeClr val="tx1"/>
                  </a:solidFill>
                </a:rPr>
                <a:t>For </a:t>
              </a:r>
              <a14:m>
                <m:oMath xmlns:m="http://schemas.openxmlformats.org/officeDocument/2006/math">
                  <m:sSub>
                    <m:sSubPr>
                      <m:ctrlP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e>
                    <m:sub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𝐷𝑆</m:t>
                      </m:r>
                    </m:sub>
                  </m:sSub>
                </m:oMath>
              </a14:m>
              <a:r>
                <a:rPr lang="en-US" sz="1600" dirty="0" smtClean="0">
                  <a:solidFill>
                    <a:schemeClr val="tx1"/>
                  </a:solidFill>
                </a:rPr>
                <a:t> small (</a:t>
              </a:r>
              <a:r>
                <a:rPr lang="en-US" sz="1600" u="sng" dirty="0" smtClean="0">
                  <a:solidFill>
                    <a:schemeClr val="tx1"/>
                  </a:solidFill>
                </a:rPr>
                <a:t>linear region</a:t>
              </a:r>
              <a:r>
                <a:rPr lang="en-US" sz="1600" dirty="0" smtClean="0">
                  <a:solidFill>
                    <a:schemeClr val="tx1"/>
                  </a:solidFill>
                </a:rPr>
                <a:t>)</a:t>
              </a:r>
            </a:p>
            <a:p>
              <a:r>
                <a:rPr lang="en-US" sz="1600" dirty="0" smtClean="0">
                  <a:solidFill>
                    <a:schemeClr val="tx1"/>
                  </a:solidFill>
                </a:rPr>
                <a:t> </a:t>
              </a:r>
              <a14:m>
                <m:oMath xmlns:m="http://schemas.openxmlformats.org/officeDocument/2006/math">
                  <m:sSub>
                    <m:sSubPr>
                      <m:ctrlPr>
                        <a:rPr lang="en-US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</m:e>
                    <m:sub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</m:sub>
                  </m:sSub>
                  <m:r>
                    <a:rPr lang="en-US" sz="1600" b="0" i="1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lang="en-US" sz="1600" b="0" i="1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𝑘</m:t>
                  </m:r>
                  <m:d>
                    <m:dPr>
                      <m:begChr m:val="["/>
                      <m:endChr m:val="]"/>
                      <m:ctrlP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</m:ctrlPr>
                    </m:dPr>
                    <m:e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𝐺𝑆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𝐷𝑆</m:t>
                          </m:r>
                        </m:sub>
                      </m:sSub>
                    </m:e>
                  </m:d>
                </m:oMath>
              </a14:m>
              <a:endParaRPr lang="en-US" sz="1600" dirty="0" smtClean="0">
                <a:solidFill>
                  <a:schemeClr val="tx1"/>
                </a:solidFill>
              </a:endParaRPr>
            </a:p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𝐷𝑆</m:t>
                        </m:r>
                      </m:sub>
                    </m:sSub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𝐷𝑆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</m:den>
                    </m:f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𝐺𝑆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m:oMathPara>
              </a14:m>
              <a:endParaRPr lang="en-US" sz="1600" dirty="0" smtClean="0">
                <a:solidFill>
                  <a:schemeClr val="tx1"/>
                </a:solidFill>
              </a:endParaRPr>
            </a:p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m:rPr>
                        <m:nor/>
                      </m:rPr>
                      <a:rPr lang="en-US" sz="1600" b="0" i="1" u="none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g</m:t>
                    </m:r>
                    <m:r>
                      <a:rPr lang="en-US" sz="1600" b="0" i="1" u="none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𝐺𝑆</m:t>
                        </m:r>
                      </m:sub>
                    </m:sSub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m:oMathPara>
              </a14:m>
              <a:endParaRPr lang="en-US" sz="1600" dirty="0" smtClean="0">
                <a:solidFill>
                  <a:schemeClr val="tx1"/>
                </a:solidFill>
              </a:endParaRPr>
            </a:p>
            <a:p>
              <a:r>
                <a:rPr lang="en-US" sz="1400" dirty="0" err="1" smtClean="0">
                  <a:solidFill>
                    <a:schemeClr val="tx1"/>
                  </a:solidFill>
                </a:rPr>
                <a:t>Transconductance</a:t>
              </a:r>
              <a:r>
                <a:rPr lang="en-US" sz="1400" dirty="0" smtClean="0">
                  <a:solidFill>
                    <a:schemeClr val="tx1"/>
                  </a:solidFill>
                </a:rPr>
                <a:t> of the channel</a:t>
              </a:r>
              <a:endParaRPr lang="en-US" sz="1400" dirty="0">
                <a:solidFill>
                  <a:schemeClr val="tx1"/>
                </a:solidFill>
              </a:endParaRPr>
            </a:p>
          </dgm:t>
        </dgm:pt>
      </mc:Choice>
      <mc:Fallback>
        <dgm:pt modelId="{0A0DF7F1-E0F2-4146-A80E-31A639443CA7}">
          <dgm:prSet phldrT="[Text]" custT="1"/>
          <dgm:spPr>
            <a:solidFill>
              <a:schemeClr val="accent6">
                <a:lumMod val="40000"/>
                <a:lumOff val="60000"/>
              </a:schemeClr>
            </a:solidFill>
          </dgm:spPr>
          <dgm:t>
            <a:bodyPr anchor="t"/>
            <a:lstStyle/>
            <a:p>
              <a:r>
                <a:rPr lang="en-US" sz="1600" u="none" dirty="0" smtClean="0">
                  <a:solidFill>
                    <a:schemeClr val="tx1"/>
                  </a:solidFill>
                </a:rPr>
                <a:t>If </a:t>
              </a:r>
              <a:r>
                <a:rPr lang="en-US" sz="1600" dirty="0" smtClean="0">
                  <a:solidFill>
                    <a:schemeClr val="tx1"/>
                  </a:solidFill>
                </a:rPr>
                <a:t>(</a:t>
              </a:r>
              <a:r>
                <a:rPr lang="en-US" sz="1600" b="0" i="0" smtClean="0">
                  <a:solidFill>
                    <a:schemeClr val="tx1"/>
                  </a:solidFill>
                  <a:latin typeface="Cambria Math" panose="02040503050406030204" pitchFamily="18" charset="0"/>
                </a:rPr>
                <a:t>𝑉_𝐷𝐺</a:t>
              </a:r>
              <a:r>
                <a:rPr lang="en-US" sz="1600" b="0" i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&lt;</a:t>
              </a:r>
              <a:r>
                <a:rPr lang="en-US" sz="1600" i="0" smtClean="0">
                  <a:solidFill>
                    <a:schemeClr val="tx1"/>
                  </a:solidFill>
                  <a:latin typeface="Cambria Math" panose="02040503050406030204" pitchFamily="18" charset="0"/>
                </a:rPr>
                <a:t>〖</a:t>
              </a:r>
              <a:r>
                <a:rPr lang="en-US" sz="1600" b="0" i="0" smtClean="0">
                  <a:solidFill>
                    <a:schemeClr val="tx1"/>
                  </a:solidFill>
                  <a:latin typeface="Cambria Math" panose="02040503050406030204" pitchFamily="18" charset="0"/>
                </a:rPr>
                <a:t>−𝑉〗_𝑡</a:t>
              </a:r>
              <a:r>
                <a:rPr lang="en-US" sz="1600" dirty="0" smtClean="0">
                  <a:solidFill>
                    <a:schemeClr val="tx1"/>
                  </a:solidFill>
                </a:rPr>
                <a:t>)</a:t>
              </a:r>
              <a:endParaRPr lang="en-US" sz="1600" u="sng" dirty="0" smtClean="0">
                <a:solidFill>
                  <a:schemeClr val="tx1"/>
                </a:solidFill>
              </a:endParaRPr>
            </a:p>
            <a:p>
              <a:r>
                <a:rPr lang="en-US" sz="1600" u="sng" dirty="0" smtClean="0">
                  <a:solidFill>
                    <a:schemeClr val="tx1"/>
                  </a:solidFill>
                </a:rPr>
                <a:t>Triode region</a:t>
              </a:r>
            </a:p>
            <a:p>
              <a:pPr/>
              <a:r>
                <a:rPr lang="en-US" sz="1400" b="0" i="0" smtClean="0">
                  <a:solidFill>
                    <a:schemeClr val="tx1"/>
                  </a:solidFill>
                  <a:latin typeface="Cambria Math" panose="02040503050406030204" pitchFamily="18" charset="0"/>
                </a:rPr>
                <a:t>𝐼_𝐷=𝑘[〖(𝑉〗_𝐺𝑆−𝑉_𝑡)𝑉_𝐷𝑆−1/2 𝑉_𝐷𝑆^2 ]</a:t>
              </a:r>
              <a:endParaRPr lang="en-US" sz="1600" dirty="0" smtClean="0">
                <a:solidFill>
                  <a:schemeClr val="tx1"/>
                </a:solidFill>
              </a:endParaRPr>
            </a:p>
            <a:p>
              <a:pPr/>
              <a:r>
                <a:rPr lang="en-US" sz="1600" b="0" i="0" smtClean="0">
                  <a:solidFill>
                    <a:schemeClr val="tx1"/>
                  </a:solidFill>
                  <a:latin typeface="Cambria Math" panose="02040503050406030204" pitchFamily="18" charset="0"/>
                </a:rPr>
                <a:t>𝑘=µ_𝑛 𝐶_𝑜𝑥 (𝑊/𝐿)</a:t>
              </a:r>
              <a:endParaRPr lang="en-US" sz="1600" dirty="0" smtClean="0">
                <a:solidFill>
                  <a:schemeClr val="tx1"/>
                </a:solidFill>
              </a:endParaRPr>
            </a:p>
            <a:p>
              <a:r>
                <a:rPr lang="en-US" sz="1600" dirty="0" smtClean="0">
                  <a:solidFill>
                    <a:schemeClr val="tx1"/>
                  </a:solidFill>
                </a:rPr>
                <a:t>For </a:t>
              </a:r>
              <a:r>
                <a:rPr lang="en-US" sz="1600" b="0" i="0" smtClean="0">
                  <a:solidFill>
                    <a:schemeClr val="tx1"/>
                  </a:solidFill>
                  <a:latin typeface="Cambria Math" panose="02040503050406030204" pitchFamily="18" charset="0"/>
                </a:rPr>
                <a:t>𝑉_𝐷𝑆</a:t>
              </a:r>
              <a:r>
                <a:rPr lang="en-US" sz="1600" dirty="0" smtClean="0">
                  <a:solidFill>
                    <a:schemeClr val="tx1"/>
                  </a:solidFill>
                </a:rPr>
                <a:t> small (</a:t>
              </a:r>
              <a:r>
                <a:rPr lang="en-US" sz="1600" u="sng" dirty="0" smtClean="0">
                  <a:solidFill>
                    <a:schemeClr val="tx1"/>
                  </a:solidFill>
                </a:rPr>
                <a:t>linear region</a:t>
              </a:r>
              <a:r>
                <a:rPr lang="en-US" sz="1600" dirty="0" smtClean="0">
                  <a:solidFill>
                    <a:schemeClr val="tx1"/>
                  </a:solidFill>
                </a:rPr>
                <a:t>)</a:t>
              </a:r>
            </a:p>
            <a:p>
              <a:r>
                <a:rPr lang="en-US" sz="1600" dirty="0" smtClean="0">
                  <a:solidFill>
                    <a:schemeClr val="tx1"/>
                  </a:solidFill>
                </a:rPr>
                <a:t> </a:t>
              </a:r>
              <a:r>
                <a:rPr lang="en-US" sz="1600" b="0" i="0" smtClean="0">
                  <a:solidFill>
                    <a:schemeClr val="tx1"/>
                  </a:solidFill>
                  <a:latin typeface="Cambria Math" panose="02040503050406030204" pitchFamily="18" charset="0"/>
                </a:rPr>
                <a:t>𝐼_𝐷=𝑘[〖(𝑉〗_𝐺𝑆−𝑉_𝑡)𝑉_𝐷𝑆 ]</a:t>
              </a:r>
              <a:endParaRPr lang="en-US" sz="1600" dirty="0" smtClean="0">
                <a:solidFill>
                  <a:schemeClr val="tx1"/>
                </a:solidFill>
              </a:endParaRPr>
            </a:p>
            <a:p>
              <a:pPr/>
              <a:r>
                <a:rPr lang="en-US" sz="1600" b="0" i="0" smtClean="0">
                  <a:solidFill>
                    <a:schemeClr val="tx1"/>
                  </a:solidFill>
                  <a:latin typeface="Cambria Math" panose="02040503050406030204" pitchFamily="18" charset="0"/>
                </a:rPr>
                <a:t>𝑟_𝐷𝑆=𝑉_𝐷𝑆/𝐼_𝐷 =1/(𝑘〖(𝑉〗_𝐺𝑆−𝑉_𝑡))</a:t>
              </a:r>
              <a:endParaRPr lang="en-US" sz="1600" dirty="0" smtClean="0">
                <a:solidFill>
                  <a:schemeClr val="tx1"/>
                </a:solidFill>
              </a:endParaRPr>
            </a:p>
            <a:p>
              <a:pPr/>
              <a:r>
                <a:rPr lang="en-US" sz="1600" b="0" i="0" u="none" smtClean="0">
                  <a:solidFill>
                    <a:schemeClr val="tx1"/>
                  </a:solidFill>
                  <a:latin typeface="Cambria Math" panose="02040503050406030204" pitchFamily="18" charset="0"/>
                </a:rPr>
                <a:t>"g"=</a:t>
              </a:r>
              <a:r>
                <a:rPr lang="en-US" sz="1600" b="0" i="0" smtClean="0">
                  <a:solidFill>
                    <a:schemeClr val="tx1"/>
                  </a:solidFill>
                  <a:latin typeface="Cambria Math" panose="02040503050406030204" pitchFamily="18" charset="0"/>
                </a:rPr>
                <a:t>𝑘〖(𝑉〗_𝐺𝑆−𝑉_𝑡) </a:t>
              </a:r>
              <a:endParaRPr lang="en-US" sz="1600" dirty="0" smtClean="0">
                <a:solidFill>
                  <a:schemeClr val="tx1"/>
                </a:solidFill>
              </a:endParaRPr>
            </a:p>
            <a:p>
              <a:r>
                <a:rPr lang="en-US" sz="1400" dirty="0" err="1" smtClean="0">
                  <a:solidFill>
                    <a:schemeClr val="tx1"/>
                  </a:solidFill>
                </a:rPr>
                <a:t>Transconductance</a:t>
              </a:r>
              <a:r>
                <a:rPr lang="en-US" sz="1400" dirty="0" smtClean="0">
                  <a:solidFill>
                    <a:schemeClr val="tx1"/>
                  </a:solidFill>
                </a:rPr>
                <a:t> of the channel</a:t>
              </a:r>
              <a:endParaRPr lang="en-US" sz="1400" dirty="0">
                <a:solidFill>
                  <a:schemeClr val="tx1"/>
                </a:solidFill>
              </a:endParaRPr>
            </a:p>
          </dgm:t>
        </dgm:pt>
      </mc:Fallback>
    </mc:AlternateContent>
    <dgm:pt modelId="{FF44319D-22F0-4498-AB34-AD2727B1A396}" type="parTrans" cxnId="{BCFFD058-A00E-40B2-925E-5378EF1B31C6}">
      <dgm:prSet/>
      <dgm:spPr/>
      <dgm:t>
        <a:bodyPr/>
        <a:lstStyle/>
        <a:p>
          <a:endParaRPr lang="en-US" sz="1100"/>
        </a:p>
      </dgm:t>
    </dgm:pt>
    <dgm:pt modelId="{153EF662-330D-44DA-B9BA-B5E0A27E9A5C}" type="sibTrans" cxnId="{BCFFD058-A00E-40B2-925E-5378EF1B31C6}">
      <dgm:prSet/>
      <dgm:spPr/>
      <dgm:t>
        <a:bodyPr/>
        <a:lstStyle/>
        <a:p>
          <a:endParaRPr lang="en-US" sz="1100"/>
        </a:p>
      </dgm:t>
    </dgm:pt>
    <mc:AlternateContent xmlns:mc="http://schemas.openxmlformats.org/markup-compatibility/2006">
      <mc:Choice xmlns:a14="http://schemas.microsoft.com/office/drawing/2010/main" Requires="a14">
        <dgm:pt modelId="{1A435D66-E990-4017-970D-DF29E7D803A5}">
          <dgm:prSet phldrT="[Text]" custT="1"/>
          <dgm:spPr>
            <a:solidFill>
              <a:srgbClr val="DCEFFC"/>
            </a:solidFill>
          </dgm:spPr>
          <dgm:t>
            <a:bodyPr anchor="t"/>
            <a:lstStyle/>
            <a:p>
              <a:r>
                <a:rPr lang="en-US" sz="1600" dirty="0" smtClean="0">
                  <a:solidFill>
                    <a:schemeClr val="tx1"/>
                  </a:solidFill>
                </a:rPr>
                <a:t>If (</a:t>
              </a:r>
              <a14:m>
                <m:oMath xmlns:m="http://schemas.openxmlformats.org/officeDocument/2006/math">
                  <m:sSub>
                    <m:sSubPr>
                      <m:ctrlPr>
                        <a:rPr lang="en-US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e>
                    <m:sub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𝐷𝐺</m:t>
                      </m:r>
                    </m:sub>
                  </m:sSub>
                  <m:r>
                    <a:rPr lang="en-US" sz="1600" b="0" i="1" smtClean="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≥</m:t>
                  </m:r>
                  <m:sSub>
                    <m:sSubPr>
                      <m:ctrlPr>
                        <a:rPr lang="en-US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e>
                    <m:sub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sub>
                  </m:sSub>
                </m:oMath>
              </a14:m>
              <a:r>
                <a:rPr lang="en-US" sz="1600" dirty="0" smtClean="0">
                  <a:solidFill>
                    <a:schemeClr val="tx1"/>
                  </a:solidFill>
                </a:rPr>
                <a:t>)</a:t>
              </a:r>
            </a:p>
            <a:p>
              <a:r>
                <a:rPr lang="en-US" sz="1600" u="sng" dirty="0" smtClean="0">
                  <a:solidFill>
                    <a:schemeClr val="tx1"/>
                  </a:solidFill>
                </a:rPr>
                <a:t>Pinch-off region</a:t>
              </a:r>
            </a:p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𝐺𝑆</m:t>
                                </m:r>
                              </m:sub>
                            </m:sSub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 </m:t>
                            </m:r>
                          </m:e>
                          <m:sup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m:oMathPara>
              </a14:m>
              <a:endParaRPr lang="en-US" sz="1600" u="sng" dirty="0" smtClean="0">
                <a:solidFill>
                  <a:schemeClr val="tx1"/>
                </a:solidFill>
              </a:endParaRPr>
            </a:p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b>
                      <m:sSubPr>
                        <m:ctrlPr>
                          <a:rPr lang="en-US" sz="1400" i="1" u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1400" b="0" i="1" u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g</m:t>
                        </m:r>
                      </m:e>
                      <m:sub>
                        <m:r>
                          <a:rPr lang="en-US" sz="1400" b="0" i="1" u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1400" b="0" i="1" u="none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u="none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𝑡𝑟𝑎𝑛𝑠𝑐𝑜𝑛𝑑𝑢𝑐𝑡𝑎𝑛𝑐𝑒</m:t>
                    </m:r>
                  </m:oMath>
                </m:oMathPara>
              </a14:m>
              <a:endParaRPr lang="en-US" sz="1400" b="0" u="none" dirty="0" smtClean="0">
                <a:solidFill>
                  <a:schemeClr val="tx1"/>
                </a:solidFill>
              </a:endParaRPr>
            </a:p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b>
                      <m:sSubPr>
                        <m:ctrlPr>
                          <a:rPr lang="en-US" sz="1400" i="1" u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1400" b="0" i="1" u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g</m:t>
                        </m:r>
                      </m:e>
                      <m:sub>
                        <m:r>
                          <a:rPr lang="en-US" sz="1400" b="0" i="1" u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1400" b="0" i="1" u="none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b="0" i="1" u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u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1400" b="0" i="1" u="none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u="none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400" b="0" i="1" u="none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</m:num>
                      <m:den>
                        <m:r>
                          <a:rPr lang="en-US" sz="1400" b="0" i="1" u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1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𝐺𝑆</m:t>
                            </m:r>
                          </m:sub>
                        </m:sSub>
                      </m:den>
                    </m:f>
                    <m:r>
                      <a:rPr lang="en-US" sz="1400" b="0" i="1" u="none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𝐺𝑆</m:t>
                        </m:r>
                      </m:sub>
                    </m:sSub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m:oMathPara>
              </a14:m>
              <a:endParaRPr lang="en-US" sz="1400" u="none" dirty="0" smtClean="0">
                <a:solidFill>
                  <a:schemeClr val="tx1"/>
                </a:solidFill>
              </a:endParaRPr>
            </a:p>
            <a:p>
              <a:r>
                <a:rPr lang="en-US" sz="1400" u="none" dirty="0" err="1" smtClean="0">
                  <a:solidFill>
                    <a:schemeClr val="tx1"/>
                  </a:solidFill>
                </a:rPr>
                <a:t>Transconductance</a:t>
              </a:r>
              <a:r>
                <a:rPr lang="en-US" sz="1400" u="none" dirty="0" smtClean="0">
                  <a:solidFill>
                    <a:schemeClr val="tx1"/>
                  </a:solidFill>
                </a:rPr>
                <a:t> of the amplifier</a:t>
              </a:r>
            </a:p>
            <a:p>
              <a:endParaRPr lang="en-US" sz="1600" dirty="0">
                <a:solidFill>
                  <a:schemeClr val="tx1"/>
                </a:solidFill>
              </a:endParaRPr>
            </a:p>
          </dgm:t>
        </dgm:pt>
      </mc:Choice>
      <mc:Fallback>
        <dgm:pt modelId="{1A435D66-E990-4017-970D-DF29E7D803A5}">
          <dgm:prSet phldrT="[Text]" custT="1"/>
          <dgm:spPr>
            <a:solidFill>
              <a:srgbClr val="DCEFFC"/>
            </a:solidFill>
          </dgm:spPr>
          <dgm:t>
            <a:bodyPr anchor="t"/>
            <a:lstStyle/>
            <a:p>
              <a:r>
                <a:rPr lang="en-US" sz="1600" dirty="0" smtClean="0">
                  <a:solidFill>
                    <a:schemeClr val="tx1"/>
                  </a:solidFill>
                </a:rPr>
                <a:t>If (</a:t>
              </a:r>
              <a:r>
                <a:rPr lang="en-US" sz="1600" b="0" i="0" smtClean="0">
                  <a:solidFill>
                    <a:schemeClr val="tx1"/>
                  </a:solidFill>
                  <a:latin typeface="Cambria Math" panose="02040503050406030204" pitchFamily="18" charset="0"/>
                </a:rPr>
                <a:t>𝑉_𝐷𝐺</a:t>
              </a:r>
              <a:r>
                <a:rPr lang="en-US" sz="1600" b="0" i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≥</a:t>
              </a:r>
              <a:r>
                <a:rPr lang="en-US" sz="1600" i="0" smtClean="0">
                  <a:solidFill>
                    <a:schemeClr val="tx1"/>
                  </a:solidFill>
                  <a:latin typeface="Cambria Math" panose="02040503050406030204" pitchFamily="18" charset="0"/>
                </a:rPr>
                <a:t>〖</a:t>
              </a:r>
              <a:r>
                <a:rPr lang="en-US" sz="1600" b="0" i="0" smtClean="0">
                  <a:solidFill>
                    <a:schemeClr val="tx1"/>
                  </a:solidFill>
                  <a:latin typeface="Cambria Math" panose="02040503050406030204" pitchFamily="18" charset="0"/>
                </a:rPr>
                <a:t>−𝑉〗_𝑡</a:t>
              </a:r>
              <a:r>
                <a:rPr lang="en-US" sz="1600" dirty="0" smtClean="0">
                  <a:solidFill>
                    <a:schemeClr val="tx1"/>
                  </a:solidFill>
                </a:rPr>
                <a:t>)</a:t>
              </a:r>
            </a:p>
            <a:p>
              <a:r>
                <a:rPr lang="en-US" sz="1600" u="sng" dirty="0" smtClean="0">
                  <a:solidFill>
                    <a:schemeClr val="tx1"/>
                  </a:solidFill>
                </a:rPr>
                <a:t>Pinch-off region</a:t>
              </a:r>
            </a:p>
            <a:p>
              <a:pPr/>
              <a:r>
                <a:rPr lang="en-US" sz="1600" b="0" i="0" smtClean="0">
                  <a:solidFill>
                    <a:schemeClr val="tx1"/>
                  </a:solidFill>
                  <a:latin typeface="Cambria Math" panose="02040503050406030204" pitchFamily="18" charset="0"/>
                </a:rPr>
                <a:t>𝐼_𝐷=𝑘/2 [〖〖(𝑉〗_𝐺𝑆−𝑉_𝑡) 〗^2 ]</a:t>
              </a:r>
              <a:endParaRPr lang="en-US" sz="1600" u="sng" dirty="0" smtClean="0">
                <a:solidFill>
                  <a:schemeClr val="tx1"/>
                </a:solidFill>
              </a:endParaRPr>
            </a:p>
            <a:p>
              <a:pPr/>
              <a:r>
                <a:rPr lang="en-US" sz="1400" b="0" i="0" u="none" smtClean="0">
                  <a:solidFill>
                    <a:schemeClr val="tx1"/>
                  </a:solidFill>
                  <a:latin typeface="Cambria Math" panose="02040503050406030204" pitchFamily="18" charset="0"/>
                </a:rPr>
                <a:t>"g" _𝑚=𝑡𝑟𝑎𝑛𝑠𝑐𝑜𝑛𝑑𝑢𝑐𝑡𝑎𝑛𝑐𝑒</a:t>
              </a:r>
              <a:endParaRPr lang="en-US" sz="1400" b="0" u="none" dirty="0" smtClean="0">
                <a:solidFill>
                  <a:schemeClr val="tx1"/>
                </a:solidFill>
              </a:endParaRPr>
            </a:p>
            <a:p>
              <a:pPr/>
              <a:r>
                <a:rPr lang="en-US" sz="1400" b="0" i="0" u="none" smtClean="0">
                  <a:solidFill>
                    <a:schemeClr val="tx1"/>
                  </a:solidFill>
                  <a:latin typeface="Cambria Math" panose="02040503050406030204" pitchFamily="18" charset="0"/>
                </a:rPr>
                <a:t>"g" _𝑚=(</a:t>
              </a:r>
              <a:r>
                <a:rPr lang="en-US" sz="1400" b="0" i="0" u="none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𝜕𝐼_𝐷)/(𝜕</a:t>
              </a:r>
              <a:r>
                <a:rPr lang="en-US" sz="1400" b="0" i="0" smtClean="0">
                  <a:solidFill>
                    <a:schemeClr val="tx1"/>
                  </a:solidFill>
                  <a:latin typeface="Cambria Math" panose="02040503050406030204" pitchFamily="18" charset="0"/>
                </a:rPr>
                <a:t>𝑉_𝐺𝑆 </a:t>
              </a:r>
              <a:r>
                <a:rPr lang="en-US" sz="1400" b="0" i="0" u="none" smtClean="0">
                  <a:solidFill>
                    <a:schemeClr val="tx1"/>
                  </a:solidFill>
                  <a:latin typeface="Cambria Math" panose="02040503050406030204" pitchFamily="18" charset="0"/>
                </a:rPr>
                <a:t>)=</a:t>
              </a:r>
              <a:r>
                <a:rPr lang="en-US" sz="1400" b="0" i="0" smtClean="0">
                  <a:solidFill>
                    <a:schemeClr val="tx1"/>
                  </a:solidFill>
                  <a:latin typeface="Cambria Math" panose="02040503050406030204" pitchFamily="18" charset="0"/>
                </a:rPr>
                <a:t>𝑘〖(𝑉〗_𝐺𝑆−𝑉_𝑡) </a:t>
              </a:r>
              <a:endParaRPr lang="en-US" sz="1400" u="none" dirty="0" smtClean="0">
                <a:solidFill>
                  <a:schemeClr val="tx1"/>
                </a:solidFill>
              </a:endParaRPr>
            </a:p>
            <a:p>
              <a:r>
                <a:rPr lang="en-US" sz="1400" u="none" dirty="0" err="1" smtClean="0">
                  <a:solidFill>
                    <a:schemeClr val="tx1"/>
                  </a:solidFill>
                </a:rPr>
                <a:t>Transconductance</a:t>
              </a:r>
              <a:r>
                <a:rPr lang="en-US" sz="1400" u="none" dirty="0" smtClean="0">
                  <a:solidFill>
                    <a:schemeClr val="tx1"/>
                  </a:solidFill>
                </a:rPr>
                <a:t> of the amplifier</a:t>
              </a:r>
            </a:p>
            <a:p>
              <a:endParaRPr lang="en-US" sz="1600" dirty="0">
                <a:solidFill>
                  <a:schemeClr val="tx1"/>
                </a:solidFill>
              </a:endParaRPr>
            </a:p>
          </dgm:t>
        </dgm:pt>
      </mc:Fallback>
    </mc:AlternateContent>
    <dgm:pt modelId="{199CF621-02D8-4A19-A47A-F87EA4B5FC56}" type="parTrans" cxnId="{137F2517-B7F6-4CB5-9AB1-1A1E548171B7}">
      <dgm:prSet/>
      <dgm:spPr/>
      <dgm:t>
        <a:bodyPr/>
        <a:lstStyle/>
        <a:p>
          <a:endParaRPr lang="en-US" sz="1100"/>
        </a:p>
      </dgm:t>
    </dgm:pt>
    <dgm:pt modelId="{FA958E3A-2718-4334-BEDB-5EB990D8C964}" type="sibTrans" cxnId="{137F2517-B7F6-4CB5-9AB1-1A1E548171B7}">
      <dgm:prSet/>
      <dgm:spPr/>
      <dgm:t>
        <a:bodyPr/>
        <a:lstStyle/>
        <a:p>
          <a:endParaRPr lang="en-US" sz="1100"/>
        </a:p>
      </dgm:t>
    </dgm:pt>
    <mc:AlternateContent xmlns:mc="http://schemas.openxmlformats.org/markup-compatibility/2006">
      <mc:Choice xmlns:a14="http://schemas.microsoft.com/office/drawing/2010/main" Requires="a14">
        <dgm:pt modelId="{29269693-AD96-411F-AFAF-D1E049263A38}">
          <dgm:prSet phldrT="[Text]" custT="1"/>
          <dgm:spPr>
            <a:solidFill>
              <a:srgbClr val="FF0000"/>
            </a:solidFill>
          </dgm:spPr>
          <dgm:t>
            <a:bodyPr/>
            <a:lstStyle/>
            <a:p>
              <a:r>
                <a:rPr lang="en-US" sz="1800" dirty="0" smtClean="0"/>
                <a:t>If </a:t>
              </a:r>
              <a14:m>
                <m:oMath xmlns:m="http://schemas.openxmlformats.org/officeDocument/2006/math">
                  <m:sSub>
                    <m:sSubPr>
                      <m:ctrlPr>
                        <a:rPr lang="en-US" sz="1800" i="1" smtClean="0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𝑉</m:t>
                      </m:r>
                    </m:e>
                    <m: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𝐺𝑆</m:t>
                      </m:r>
                    </m:sub>
                  </m:sSub>
                  <m:r>
                    <a:rPr lang="en-US" sz="1800" b="0" i="1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≤</m:t>
                  </m:r>
                  <m:sSub>
                    <m:sSubPr>
                      <m:ctrlPr>
                        <a:rPr lang="en-US" sz="1800" i="1" smtClean="0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𝑉</m:t>
                      </m:r>
                    </m:e>
                    <m: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𝑡</m:t>
                      </m:r>
                    </m:sub>
                  </m:sSub>
                </m:oMath>
              </a14:m>
              <a:endParaRPr lang="en-US" sz="1800" dirty="0" smtClean="0"/>
            </a:p>
          </dgm:t>
        </dgm:pt>
      </mc:Choice>
      <mc:Fallback>
        <dgm:pt modelId="{29269693-AD96-411F-AFAF-D1E049263A38}">
          <dgm:prSet phldrT="[Text]" custT="1"/>
          <dgm:spPr>
            <a:solidFill>
              <a:srgbClr val="FF0000"/>
            </a:solidFill>
          </dgm:spPr>
          <dgm:t>
            <a:bodyPr/>
            <a:lstStyle/>
            <a:p>
              <a:r>
                <a:rPr lang="en-US" sz="1800" dirty="0" smtClean="0"/>
                <a:t>If </a:t>
              </a:r>
              <a:r>
                <a:rPr lang="en-US" sz="1800" b="0" i="0" smtClean="0">
                  <a:latin typeface="Cambria Math" panose="02040503050406030204" pitchFamily="18" charset="0"/>
                </a:rPr>
                <a:t>𝑉_𝐺𝑆</a:t>
              </a:r>
              <a:r>
                <a:rPr lang="en-US" sz="1800" b="0" i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≤</a:t>
              </a:r>
              <a:r>
                <a:rPr lang="en-US" sz="1800" b="0" i="0" smtClean="0">
                  <a:latin typeface="Cambria Math" panose="02040503050406030204" pitchFamily="18" charset="0"/>
                </a:rPr>
                <a:t>𝑉_𝑡</a:t>
              </a:r>
              <a:endParaRPr lang="en-US" sz="1800" dirty="0" smtClean="0"/>
            </a:p>
          </dgm:t>
        </dgm:pt>
      </mc:Fallback>
    </mc:AlternateContent>
    <dgm:pt modelId="{DA92A11F-99BF-4F61-AB2E-2BA3AECF60EA}" type="parTrans" cxnId="{C75CB9FE-E4EE-4431-A1BD-05CF2ECFCBFF}">
      <dgm:prSet/>
      <dgm:spPr/>
      <dgm:t>
        <a:bodyPr/>
        <a:lstStyle/>
        <a:p>
          <a:endParaRPr lang="en-US" sz="1100"/>
        </a:p>
      </dgm:t>
    </dgm:pt>
    <dgm:pt modelId="{F098E7FF-CBD2-44DD-9D26-DD52C02B3049}" type="sibTrans" cxnId="{C75CB9FE-E4EE-4431-A1BD-05CF2ECFCBFF}">
      <dgm:prSet/>
      <dgm:spPr/>
      <dgm:t>
        <a:bodyPr/>
        <a:lstStyle/>
        <a:p>
          <a:endParaRPr lang="en-US" sz="1100"/>
        </a:p>
      </dgm:t>
    </dgm:pt>
    <mc:AlternateContent xmlns:mc="http://schemas.openxmlformats.org/markup-compatibility/2006">
      <mc:Choice xmlns:a14="http://schemas.microsoft.com/office/drawing/2010/main" Requires="a14">
        <dgm:pt modelId="{F73AC61A-7612-4CE5-A4E7-2C88A2BC550C}">
          <dgm:prSet phldrT="[Text]" custT="1"/>
          <dgm:spPr>
            <a:solidFill>
              <a:srgbClr val="FF3399"/>
            </a:solidFill>
          </dgm:spPr>
          <dgm:t>
            <a:bodyPr/>
            <a:lstStyle/>
            <a:p>
              <a:r>
                <a:rPr lang="en-US" sz="1600" u="sng" dirty="0" smtClean="0"/>
                <a:t>Cutoff region </a:t>
              </a:r>
              <a:endParaRPr lang="en-US" sz="1600" u="sng" dirty="0" smtClean="0"/>
            </a:p>
            <a:p>
              <a:r>
                <a:rPr lang="en-US" sz="1600" dirty="0" smtClean="0">
                  <a:sym typeface="Wingdings" panose="05000000000000000000" pitchFamily="2" charset="2"/>
                </a:rPr>
                <a:t> </a:t>
              </a:r>
              <a14:m>
                <m:oMath xmlns:m="http://schemas.openxmlformats.org/officeDocument/2006/math">
                  <m:sSub>
                    <m:sSubPr>
                      <m:ctrlPr>
                        <a:rPr lang="en-US" sz="1600" i="1" smtClean="0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𝑖</m:t>
                      </m:r>
                    </m:e>
                    <m: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𝐷</m:t>
                      </m:r>
                    </m:sub>
                  </m:sSub>
                  <m:r>
                    <a:rPr lang="en-US" sz="1600" b="0" i="1" smtClean="0">
                      <a:latin typeface="Cambria Math" panose="02040503050406030204" pitchFamily="18" charset="0"/>
                    </a:rPr>
                    <m:t>=</m:t>
                  </m:r>
                  <m:r>
                    <a:rPr lang="en-US" sz="1600" b="0" i="1" smtClean="0">
                      <a:latin typeface="Cambria Math" panose="02040503050406030204" pitchFamily="18" charset="0"/>
                    </a:rPr>
                    <m:t>0</m:t>
                  </m:r>
                </m:oMath>
              </a14:m>
              <a:endParaRPr lang="en-US" sz="1600" dirty="0"/>
            </a:p>
          </dgm:t>
        </dgm:pt>
      </mc:Choice>
      <mc:Fallback>
        <dgm:pt modelId="{F73AC61A-7612-4CE5-A4E7-2C88A2BC550C}">
          <dgm:prSet phldrT="[Text]" custT="1"/>
          <dgm:spPr>
            <a:solidFill>
              <a:srgbClr val="FF3399"/>
            </a:solidFill>
          </dgm:spPr>
          <dgm:t>
            <a:bodyPr/>
            <a:lstStyle/>
            <a:p>
              <a:r>
                <a:rPr lang="en-US" sz="1600" u="sng" dirty="0" smtClean="0"/>
                <a:t>Cutoff region </a:t>
              </a:r>
              <a:endParaRPr lang="en-US" sz="1600" u="sng" dirty="0" smtClean="0"/>
            </a:p>
            <a:p>
              <a:r>
                <a:rPr lang="en-US" sz="1600" dirty="0" smtClean="0">
                  <a:sym typeface="Wingdings" panose="05000000000000000000" pitchFamily="2" charset="2"/>
                </a:rPr>
                <a:t> </a:t>
              </a:r>
              <a:r>
                <a:rPr lang="en-US" sz="1600" b="0" i="0" smtClean="0">
                  <a:latin typeface="Cambria Math" panose="02040503050406030204" pitchFamily="18" charset="0"/>
                </a:rPr>
                <a:t>𝑖_𝐷=0</a:t>
              </a:r>
              <a:endParaRPr lang="en-US" sz="1600" dirty="0"/>
            </a:p>
          </dgm:t>
        </dgm:pt>
      </mc:Fallback>
    </mc:AlternateContent>
    <dgm:pt modelId="{C02391BA-BD78-45CB-943F-B9677A5F1B17}" type="parTrans" cxnId="{047C2F68-176F-4F56-8D6B-7286A21690A0}">
      <dgm:prSet/>
      <dgm:spPr/>
      <dgm:t>
        <a:bodyPr/>
        <a:lstStyle/>
        <a:p>
          <a:endParaRPr lang="en-US" sz="1100"/>
        </a:p>
      </dgm:t>
    </dgm:pt>
    <dgm:pt modelId="{A8720DFC-A585-41A0-9715-B4493F100606}" type="sibTrans" cxnId="{047C2F68-176F-4F56-8D6B-7286A21690A0}">
      <dgm:prSet/>
      <dgm:spPr/>
      <dgm:t>
        <a:bodyPr/>
        <a:lstStyle/>
        <a:p>
          <a:endParaRPr lang="en-US" sz="1100"/>
        </a:p>
      </dgm:t>
    </dgm:pt>
    <dgm:pt modelId="{3E6E707A-01C0-4F7D-9B35-479D0617797A}" type="pres">
      <dgm:prSet presAssocID="{5A6843D2-1159-48F7-AFCB-B52F1D6DA11C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9AA72F0-9715-4630-BFB2-28E5C6739A87}" type="pres">
      <dgm:prSet presAssocID="{5A6843D2-1159-48F7-AFCB-B52F1D6DA11C}" presName="hierFlow" presStyleCnt="0"/>
      <dgm:spPr/>
    </dgm:pt>
    <dgm:pt modelId="{6D1D918F-7C1B-42FB-890E-A23A7936C051}" type="pres">
      <dgm:prSet presAssocID="{5A6843D2-1159-48F7-AFCB-B52F1D6DA11C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5491D0C6-34E1-4227-B70B-8611A41C7C84}" type="pres">
      <dgm:prSet presAssocID="{2A02DF32-970B-470E-B569-3D491A80415C}" presName="Name14" presStyleCnt="0"/>
      <dgm:spPr/>
    </dgm:pt>
    <dgm:pt modelId="{761EB674-847F-41C2-ACDF-B14ADEFEEEBE}" type="pres">
      <dgm:prSet presAssocID="{2A02DF32-970B-470E-B569-3D491A80415C}" presName="level1Shape" presStyleLbl="node0" presStyleIdx="0" presStyleCnt="1" custScaleX="36713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4E62CB4-7B8E-4121-BBD8-128F372FC766}" type="pres">
      <dgm:prSet presAssocID="{2A02DF32-970B-470E-B569-3D491A80415C}" presName="hierChild2" presStyleCnt="0"/>
      <dgm:spPr/>
    </dgm:pt>
    <dgm:pt modelId="{37CA20E6-E6F4-45A4-A3C4-6193894DB067}" type="pres">
      <dgm:prSet presAssocID="{D66FE91A-56BC-4B24-BC24-3C703E7C6C86}" presName="Name19" presStyleLbl="parChTrans1D2" presStyleIdx="0" presStyleCnt="2"/>
      <dgm:spPr/>
      <dgm:t>
        <a:bodyPr/>
        <a:lstStyle/>
        <a:p>
          <a:endParaRPr lang="en-US"/>
        </a:p>
      </dgm:t>
    </dgm:pt>
    <dgm:pt modelId="{3CF2C9C1-C368-4525-815D-BBEDD3D29856}" type="pres">
      <dgm:prSet presAssocID="{38D81666-D449-4116-8F0A-07D00AF09750}" presName="Name21" presStyleCnt="0"/>
      <dgm:spPr/>
    </dgm:pt>
    <dgm:pt modelId="{D93BFE0E-2AF2-415D-A688-563CF1620C0E}" type="pres">
      <dgm:prSet presAssocID="{38D81666-D449-4116-8F0A-07D00AF09750}" presName="level2Shape" presStyleLbl="node2" presStyleIdx="0" presStyleCnt="2" custScaleX="333017"/>
      <dgm:spPr/>
      <dgm:t>
        <a:bodyPr/>
        <a:lstStyle/>
        <a:p>
          <a:endParaRPr lang="en-US"/>
        </a:p>
      </dgm:t>
    </dgm:pt>
    <dgm:pt modelId="{A59FF73C-D93C-4C74-9344-738D4603FC07}" type="pres">
      <dgm:prSet presAssocID="{38D81666-D449-4116-8F0A-07D00AF09750}" presName="hierChild3" presStyleCnt="0"/>
      <dgm:spPr/>
    </dgm:pt>
    <dgm:pt modelId="{3D1BCA95-FC6A-49DF-80A6-DFE4B3909070}" type="pres">
      <dgm:prSet presAssocID="{FF44319D-22F0-4498-AB34-AD2727B1A396}" presName="Name19" presStyleLbl="parChTrans1D3" presStyleIdx="0" presStyleCnt="3"/>
      <dgm:spPr/>
      <dgm:t>
        <a:bodyPr/>
        <a:lstStyle/>
        <a:p>
          <a:endParaRPr lang="en-US"/>
        </a:p>
      </dgm:t>
    </dgm:pt>
    <dgm:pt modelId="{30D2C8B9-729F-4398-A590-DFE05EB37D94}" type="pres">
      <dgm:prSet presAssocID="{0A0DF7F1-E0F2-4146-A80E-31A639443CA7}" presName="Name21" presStyleCnt="0"/>
      <dgm:spPr/>
    </dgm:pt>
    <dgm:pt modelId="{ACEB0521-60F8-43ED-9F05-5B1E3810A5C0}" type="pres">
      <dgm:prSet presAssocID="{0A0DF7F1-E0F2-4146-A80E-31A639443CA7}" presName="level2Shape" presStyleLbl="node3" presStyleIdx="0" presStyleCnt="3" custScaleX="612309" custScaleY="1061494" custLinFactX="-42809" custLinFactNeighborX="-100000" custLinFactNeighborY="10944"/>
      <dgm:spPr/>
      <dgm:t>
        <a:bodyPr/>
        <a:lstStyle/>
        <a:p>
          <a:endParaRPr lang="en-US"/>
        </a:p>
      </dgm:t>
    </dgm:pt>
    <dgm:pt modelId="{0F9D13D6-9399-4393-A2C3-2F54D7DF49E8}" type="pres">
      <dgm:prSet presAssocID="{0A0DF7F1-E0F2-4146-A80E-31A639443CA7}" presName="hierChild3" presStyleCnt="0"/>
      <dgm:spPr/>
    </dgm:pt>
    <dgm:pt modelId="{4F9A254B-0F4D-4AF0-9FE7-06444D5AC2BE}" type="pres">
      <dgm:prSet presAssocID="{199CF621-02D8-4A19-A47A-F87EA4B5FC56}" presName="Name19" presStyleLbl="parChTrans1D3" presStyleIdx="1" presStyleCnt="3"/>
      <dgm:spPr/>
      <dgm:t>
        <a:bodyPr/>
        <a:lstStyle/>
        <a:p>
          <a:endParaRPr lang="en-US"/>
        </a:p>
      </dgm:t>
    </dgm:pt>
    <dgm:pt modelId="{7CB98538-E232-47F3-A788-4284CFC40616}" type="pres">
      <dgm:prSet presAssocID="{1A435D66-E990-4017-970D-DF29E7D803A5}" presName="Name21" presStyleCnt="0"/>
      <dgm:spPr/>
    </dgm:pt>
    <dgm:pt modelId="{3DC1E9A4-FB48-41C3-AB49-26EAF606823A}" type="pres">
      <dgm:prSet presAssocID="{1A435D66-E990-4017-970D-DF29E7D803A5}" presName="level2Shape" presStyleLbl="node3" presStyleIdx="1" presStyleCnt="3" custScaleX="512411" custScaleY="864078" custLinFactNeighborX="-10018" custLinFactNeighborY="26521"/>
      <dgm:spPr/>
      <dgm:t>
        <a:bodyPr/>
        <a:lstStyle/>
        <a:p>
          <a:endParaRPr lang="en-US"/>
        </a:p>
      </dgm:t>
    </dgm:pt>
    <dgm:pt modelId="{F655DC2D-F64E-4182-A39E-8DA07D9B2481}" type="pres">
      <dgm:prSet presAssocID="{1A435D66-E990-4017-970D-DF29E7D803A5}" presName="hierChild3" presStyleCnt="0"/>
      <dgm:spPr/>
    </dgm:pt>
    <dgm:pt modelId="{EA9B3383-7727-4903-A08D-571DFCAFB622}" type="pres">
      <dgm:prSet presAssocID="{DA92A11F-99BF-4F61-AB2E-2BA3AECF60EA}" presName="Name19" presStyleLbl="parChTrans1D2" presStyleIdx="1" presStyleCnt="2"/>
      <dgm:spPr/>
      <dgm:t>
        <a:bodyPr/>
        <a:lstStyle/>
        <a:p>
          <a:endParaRPr lang="en-US"/>
        </a:p>
      </dgm:t>
    </dgm:pt>
    <dgm:pt modelId="{CAED4BF7-545B-40F9-9F4A-7FD1010F358F}" type="pres">
      <dgm:prSet presAssocID="{29269693-AD96-411F-AFAF-D1E049263A38}" presName="Name21" presStyleCnt="0"/>
      <dgm:spPr/>
    </dgm:pt>
    <dgm:pt modelId="{4B7B805E-CD5F-4AB8-94C6-A85AF8BBE4C3}" type="pres">
      <dgm:prSet presAssocID="{29269693-AD96-411F-AFAF-D1E049263A38}" presName="level2Shape" presStyleLbl="node2" presStyleIdx="1" presStyleCnt="2" custScaleX="255257" custScaleY="76465"/>
      <dgm:spPr/>
      <dgm:t>
        <a:bodyPr/>
        <a:lstStyle/>
        <a:p>
          <a:endParaRPr lang="en-US"/>
        </a:p>
      </dgm:t>
    </dgm:pt>
    <dgm:pt modelId="{06F13DDD-409B-4CFB-A350-C29A65A2AFFA}" type="pres">
      <dgm:prSet presAssocID="{29269693-AD96-411F-AFAF-D1E049263A38}" presName="hierChild3" presStyleCnt="0"/>
      <dgm:spPr/>
    </dgm:pt>
    <dgm:pt modelId="{7DE69828-233F-4035-A620-F7CF368BA2AC}" type="pres">
      <dgm:prSet presAssocID="{C02391BA-BD78-45CB-943F-B9677A5F1B17}" presName="Name19" presStyleLbl="parChTrans1D3" presStyleIdx="2" presStyleCnt="3"/>
      <dgm:spPr/>
      <dgm:t>
        <a:bodyPr/>
        <a:lstStyle/>
        <a:p>
          <a:endParaRPr lang="en-US"/>
        </a:p>
      </dgm:t>
    </dgm:pt>
    <dgm:pt modelId="{1A2A4B83-0F78-4762-AFCF-0E9D15514D30}" type="pres">
      <dgm:prSet presAssocID="{F73AC61A-7612-4CE5-A4E7-2C88A2BC550C}" presName="Name21" presStyleCnt="0"/>
      <dgm:spPr/>
    </dgm:pt>
    <dgm:pt modelId="{59CEBE53-AB23-400F-89E9-B0CBB0580806}" type="pres">
      <dgm:prSet presAssocID="{F73AC61A-7612-4CE5-A4E7-2C88A2BC550C}" presName="level2Shape" presStyleLbl="node3" presStyleIdx="2" presStyleCnt="3" custScaleX="319742" custScaleY="235752" custLinFactNeighborX="19551" custLinFactNeighborY="57024"/>
      <dgm:spPr/>
      <dgm:t>
        <a:bodyPr/>
        <a:lstStyle/>
        <a:p>
          <a:endParaRPr lang="en-US"/>
        </a:p>
      </dgm:t>
    </dgm:pt>
    <dgm:pt modelId="{280BE51B-95DD-4E20-9695-4F42CE1F4195}" type="pres">
      <dgm:prSet presAssocID="{F73AC61A-7612-4CE5-A4E7-2C88A2BC550C}" presName="hierChild3" presStyleCnt="0"/>
      <dgm:spPr/>
    </dgm:pt>
    <dgm:pt modelId="{2172B44D-A642-45E3-B45B-AADCEEC67B72}" type="pres">
      <dgm:prSet presAssocID="{5A6843D2-1159-48F7-AFCB-B52F1D6DA11C}" presName="bgShapesFlow" presStyleCnt="0"/>
      <dgm:spPr/>
    </dgm:pt>
  </dgm:ptLst>
  <dgm:cxnLst>
    <dgm:cxn modelId="{C75CB9FE-E4EE-4431-A1BD-05CF2ECFCBFF}" srcId="{2A02DF32-970B-470E-B569-3D491A80415C}" destId="{29269693-AD96-411F-AFAF-D1E049263A38}" srcOrd="1" destOrd="0" parTransId="{DA92A11F-99BF-4F61-AB2E-2BA3AECF60EA}" sibTransId="{F098E7FF-CBD2-44DD-9D26-DD52C02B3049}"/>
    <dgm:cxn modelId="{0EEA5517-1D68-4304-8FBF-0DE9A131E542}" type="presOf" srcId="{1A435D66-E990-4017-970D-DF29E7D803A5}" destId="{3DC1E9A4-FB48-41C3-AB49-26EAF606823A}" srcOrd="0" destOrd="0" presId="urn:microsoft.com/office/officeart/2005/8/layout/hierarchy6"/>
    <dgm:cxn modelId="{F2B173AF-3D0F-4930-8E1F-232886F43E2B}" type="presOf" srcId="{0A0DF7F1-E0F2-4146-A80E-31A639443CA7}" destId="{ACEB0521-60F8-43ED-9F05-5B1E3810A5C0}" srcOrd="0" destOrd="0" presId="urn:microsoft.com/office/officeart/2005/8/layout/hierarchy6"/>
    <dgm:cxn modelId="{C126BD71-2C64-41D3-8092-0DCFDC12443C}" srcId="{5A6843D2-1159-48F7-AFCB-B52F1D6DA11C}" destId="{2A02DF32-970B-470E-B569-3D491A80415C}" srcOrd="0" destOrd="0" parTransId="{2F7BC1F9-1F57-42F2-BDC2-6170574DDFF2}" sibTransId="{172F8731-D5CA-45FB-8504-6AEA9A20F35D}"/>
    <dgm:cxn modelId="{AE7933E2-48E7-4191-8282-958DFEA4DD0D}" type="presOf" srcId="{29269693-AD96-411F-AFAF-D1E049263A38}" destId="{4B7B805E-CD5F-4AB8-94C6-A85AF8BBE4C3}" srcOrd="0" destOrd="0" presId="urn:microsoft.com/office/officeart/2005/8/layout/hierarchy6"/>
    <dgm:cxn modelId="{DE4290D9-6A8F-4B15-AC74-9FB9DCA1258B}" type="presOf" srcId="{5A6843D2-1159-48F7-AFCB-B52F1D6DA11C}" destId="{3E6E707A-01C0-4F7D-9B35-479D0617797A}" srcOrd="0" destOrd="0" presId="urn:microsoft.com/office/officeart/2005/8/layout/hierarchy6"/>
    <dgm:cxn modelId="{047C2F68-176F-4F56-8D6B-7286A21690A0}" srcId="{29269693-AD96-411F-AFAF-D1E049263A38}" destId="{F73AC61A-7612-4CE5-A4E7-2C88A2BC550C}" srcOrd="0" destOrd="0" parTransId="{C02391BA-BD78-45CB-943F-B9677A5F1B17}" sibTransId="{A8720DFC-A585-41A0-9715-B4493F100606}"/>
    <dgm:cxn modelId="{66E85731-6043-407B-9EE8-00DB7BB21BEE}" type="presOf" srcId="{D66FE91A-56BC-4B24-BC24-3C703E7C6C86}" destId="{37CA20E6-E6F4-45A4-A3C4-6193894DB067}" srcOrd="0" destOrd="0" presId="urn:microsoft.com/office/officeart/2005/8/layout/hierarchy6"/>
    <dgm:cxn modelId="{FA4651EA-E09D-49FA-AB1B-A44359355D62}" srcId="{2A02DF32-970B-470E-B569-3D491A80415C}" destId="{38D81666-D449-4116-8F0A-07D00AF09750}" srcOrd="0" destOrd="0" parTransId="{D66FE91A-56BC-4B24-BC24-3C703E7C6C86}" sibTransId="{2707C6D2-0FF6-458C-9F32-5EF8E87E80E7}"/>
    <dgm:cxn modelId="{BCFFD058-A00E-40B2-925E-5378EF1B31C6}" srcId="{38D81666-D449-4116-8F0A-07D00AF09750}" destId="{0A0DF7F1-E0F2-4146-A80E-31A639443CA7}" srcOrd="0" destOrd="0" parTransId="{FF44319D-22F0-4498-AB34-AD2727B1A396}" sibTransId="{153EF662-330D-44DA-B9BA-B5E0A27E9A5C}"/>
    <dgm:cxn modelId="{37D9C09B-A9F3-4071-875A-60AF87A3046E}" type="presOf" srcId="{DA92A11F-99BF-4F61-AB2E-2BA3AECF60EA}" destId="{EA9B3383-7727-4903-A08D-571DFCAFB622}" srcOrd="0" destOrd="0" presId="urn:microsoft.com/office/officeart/2005/8/layout/hierarchy6"/>
    <dgm:cxn modelId="{22FF79C2-B1C0-45A0-AADA-2EF57A445555}" type="presOf" srcId="{199CF621-02D8-4A19-A47A-F87EA4B5FC56}" destId="{4F9A254B-0F4D-4AF0-9FE7-06444D5AC2BE}" srcOrd="0" destOrd="0" presId="urn:microsoft.com/office/officeart/2005/8/layout/hierarchy6"/>
    <dgm:cxn modelId="{9895C582-2E89-4D63-B9F6-060E3AAA639F}" type="presOf" srcId="{2A02DF32-970B-470E-B569-3D491A80415C}" destId="{761EB674-847F-41C2-ACDF-B14ADEFEEEBE}" srcOrd="0" destOrd="0" presId="urn:microsoft.com/office/officeart/2005/8/layout/hierarchy6"/>
    <dgm:cxn modelId="{137F2517-B7F6-4CB5-9AB1-1A1E548171B7}" srcId="{38D81666-D449-4116-8F0A-07D00AF09750}" destId="{1A435D66-E990-4017-970D-DF29E7D803A5}" srcOrd="1" destOrd="0" parTransId="{199CF621-02D8-4A19-A47A-F87EA4B5FC56}" sibTransId="{FA958E3A-2718-4334-BEDB-5EB990D8C964}"/>
    <dgm:cxn modelId="{06FA2C2B-C2FD-478E-B239-CB07592D4FC1}" type="presOf" srcId="{FF44319D-22F0-4498-AB34-AD2727B1A396}" destId="{3D1BCA95-FC6A-49DF-80A6-DFE4B3909070}" srcOrd="0" destOrd="0" presId="urn:microsoft.com/office/officeart/2005/8/layout/hierarchy6"/>
    <dgm:cxn modelId="{E83C9AB0-92FD-4C58-9DDD-FE8A9DB40266}" type="presOf" srcId="{38D81666-D449-4116-8F0A-07D00AF09750}" destId="{D93BFE0E-2AF2-415D-A688-563CF1620C0E}" srcOrd="0" destOrd="0" presId="urn:microsoft.com/office/officeart/2005/8/layout/hierarchy6"/>
    <dgm:cxn modelId="{B5D7B8B8-8401-4364-B877-0BB0E214CD75}" type="presOf" srcId="{C02391BA-BD78-45CB-943F-B9677A5F1B17}" destId="{7DE69828-233F-4035-A620-F7CF368BA2AC}" srcOrd="0" destOrd="0" presId="urn:microsoft.com/office/officeart/2005/8/layout/hierarchy6"/>
    <dgm:cxn modelId="{49BB176C-5CF6-4F98-8CFD-199DEDDA3C59}" type="presOf" srcId="{F73AC61A-7612-4CE5-A4E7-2C88A2BC550C}" destId="{59CEBE53-AB23-400F-89E9-B0CBB0580806}" srcOrd="0" destOrd="0" presId="urn:microsoft.com/office/officeart/2005/8/layout/hierarchy6"/>
    <dgm:cxn modelId="{8CE39214-69CD-4017-A6D4-6854816E972E}" type="presParOf" srcId="{3E6E707A-01C0-4F7D-9B35-479D0617797A}" destId="{D9AA72F0-9715-4630-BFB2-28E5C6739A87}" srcOrd="0" destOrd="0" presId="urn:microsoft.com/office/officeart/2005/8/layout/hierarchy6"/>
    <dgm:cxn modelId="{935206B8-B574-4A26-9F48-15F8EB4BC477}" type="presParOf" srcId="{D9AA72F0-9715-4630-BFB2-28E5C6739A87}" destId="{6D1D918F-7C1B-42FB-890E-A23A7936C051}" srcOrd="0" destOrd="0" presId="urn:microsoft.com/office/officeart/2005/8/layout/hierarchy6"/>
    <dgm:cxn modelId="{70D222EA-9E45-428C-8BA7-2BFE04451504}" type="presParOf" srcId="{6D1D918F-7C1B-42FB-890E-A23A7936C051}" destId="{5491D0C6-34E1-4227-B70B-8611A41C7C84}" srcOrd="0" destOrd="0" presId="urn:microsoft.com/office/officeart/2005/8/layout/hierarchy6"/>
    <dgm:cxn modelId="{343C3AA5-EF99-4B7A-9509-16B20353CFA4}" type="presParOf" srcId="{5491D0C6-34E1-4227-B70B-8611A41C7C84}" destId="{761EB674-847F-41C2-ACDF-B14ADEFEEEBE}" srcOrd="0" destOrd="0" presId="urn:microsoft.com/office/officeart/2005/8/layout/hierarchy6"/>
    <dgm:cxn modelId="{49B5FF04-9C1B-4AC2-877C-D4A466111501}" type="presParOf" srcId="{5491D0C6-34E1-4227-B70B-8611A41C7C84}" destId="{74E62CB4-7B8E-4121-BBD8-128F372FC766}" srcOrd="1" destOrd="0" presId="urn:microsoft.com/office/officeart/2005/8/layout/hierarchy6"/>
    <dgm:cxn modelId="{913EA150-E396-4D90-9D2B-CC7E68FF522C}" type="presParOf" srcId="{74E62CB4-7B8E-4121-BBD8-128F372FC766}" destId="{37CA20E6-E6F4-45A4-A3C4-6193894DB067}" srcOrd="0" destOrd="0" presId="urn:microsoft.com/office/officeart/2005/8/layout/hierarchy6"/>
    <dgm:cxn modelId="{12590682-F74F-4AAE-BFC5-6E39A577F30B}" type="presParOf" srcId="{74E62CB4-7B8E-4121-BBD8-128F372FC766}" destId="{3CF2C9C1-C368-4525-815D-BBEDD3D29856}" srcOrd="1" destOrd="0" presId="urn:microsoft.com/office/officeart/2005/8/layout/hierarchy6"/>
    <dgm:cxn modelId="{2640093F-5C8E-451B-AC90-46E00B7AB3E2}" type="presParOf" srcId="{3CF2C9C1-C368-4525-815D-BBEDD3D29856}" destId="{D93BFE0E-2AF2-415D-A688-563CF1620C0E}" srcOrd="0" destOrd="0" presId="urn:microsoft.com/office/officeart/2005/8/layout/hierarchy6"/>
    <dgm:cxn modelId="{674591BB-A0A7-46C0-9AD3-6325433491E5}" type="presParOf" srcId="{3CF2C9C1-C368-4525-815D-BBEDD3D29856}" destId="{A59FF73C-D93C-4C74-9344-738D4603FC07}" srcOrd="1" destOrd="0" presId="urn:microsoft.com/office/officeart/2005/8/layout/hierarchy6"/>
    <dgm:cxn modelId="{9CF3FAD7-40AB-49F7-95BC-09A3288582D4}" type="presParOf" srcId="{A59FF73C-D93C-4C74-9344-738D4603FC07}" destId="{3D1BCA95-FC6A-49DF-80A6-DFE4B3909070}" srcOrd="0" destOrd="0" presId="urn:microsoft.com/office/officeart/2005/8/layout/hierarchy6"/>
    <dgm:cxn modelId="{23ED11BB-A8C0-47A4-8037-57E341EF6168}" type="presParOf" srcId="{A59FF73C-D93C-4C74-9344-738D4603FC07}" destId="{30D2C8B9-729F-4398-A590-DFE05EB37D94}" srcOrd="1" destOrd="0" presId="urn:microsoft.com/office/officeart/2005/8/layout/hierarchy6"/>
    <dgm:cxn modelId="{8C972CE5-98A0-4372-A521-1F8D2EC83269}" type="presParOf" srcId="{30D2C8B9-729F-4398-A590-DFE05EB37D94}" destId="{ACEB0521-60F8-43ED-9F05-5B1E3810A5C0}" srcOrd="0" destOrd="0" presId="urn:microsoft.com/office/officeart/2005/8/layout/hierarchy6"/>
    <dgm:cxn modelId="{8FA28BC2-B621-4E1B-9566-DFE8315A6674}" type="presParOf" srcId="{30D2C8B9-729F-4398-A590-DFE05EB37D94}" destId="{0F9D13D6-9399-4393-A2C3-2F54D7DF49E8}" srcOrd="1" destOrd="0" presId="urn:microsoft.com/office/officeart/2005/8/layout/hierarchy6"/>
    <dgm:cxn modelId="{6CF83AA6-28DD-48A5-A23B-DB1941B301A2}" type="presParOf" srcId="{A59FF73C-D93C-4C74-9344-738D4603FC07}" destId="{4F9A254B-0F4D-4AF0-9FE7-06444D5AC2BE}" srcOrd="2" destOrd="0" presId="urn:microsoft.com/office/officeart/2005/8/layout/hierarchy6"/>
    <dgm:cxn modelId="{B8DB6742-871A-4577-B686-512C38814CAB}" type="presParOf" srcId="{A59FF73C-D93C-4C74-9344-738D4603FC07}" destId="{7CB98538-E232-47F3-A788-4284CFC40616}" srcOrd="3" destOrd="0" presId="urn:microsoft.com/office/officeart/2005/8/layout/hierarchy6"/>
    <dgm:cxn modelId="{090C1108-5A5F-489C-9803-3871C5E99341}" type="presParOf" srcId="{7CB98538-E232-47F3-A788-4284CFC40616}" destId="{3DC1E9A4-FB48-41C3-AB49-26EAF606823A}" srcOrd="0" destOrd="0" presId="urn:microsoft.com/office/officeart/2005/8/layout/hierarchy6"/>
    <dgm:cxn modelId="{BB49A270-03B9-4A06-A9A0-E26E1B69C50A}" type="presParOf" srcId="{7CB98538-E232-47F3-A788-4284CFC40616}" destId="{F655DC2D-F64E-4182-A39E-8DA07D9B2481}" srcOrd="1" destOrd="0" presId="urn:microsoft.com/office/officeart/2005/8/layout/hierarchy6"/>
    <dgm:cxn modelId="{752ACB76-0F71-4647-A0CD-AC19288342A0}" type="presParOf" srcId="{74E62CB4-7B8E-4121-BBD8-128F372FC766}" destId="{EA9B3383-7727-4903-A08D-571DFCAFB622}" srcOrd="2" destOrd="0" presId="urn:microsoft.com/office/officeart/2005/8/layout/hierarchy6"/>
    <dgm:cxn modelId="{E6B90460-C707-4627-A38F-739F6AD6ED1D}" type="presParOf" srcId="{74E62CB4-7B8E-4121-BBD8-128F372FC766}" destId="{CAED4BF7-545B-40F9-9F4A-7FD1010F358F}" srcOrd="3" destOrd="0" presId="urn:microsoft.com/office/officeart/2005/8/layout/hierarchy6"/>
    <dgm:cxn modelId="{46952470-6981-474C-9C7C-2474356BBDB5}" type="presParOf" srcId="{CAED4BF7-545B-40F9-9F4A-7FD1010F358F}" destId="{4B7B805E-CD5F-4AB8-94C6-A85AF8BBE4C3}" srcOrd="0" destOrd="0" presId="urn:microsoft.com/office/officeart/2005/8/layout/hierarchy6"/>
    <dgm:cxn modelId="{65B20865-86AD-482B-A0AB-F2DDF9D5C55F}" type="presParOf" srcId="{CAED4BF7-545B-40F9-9F4A-7FD1010F358F}" destId="{06F13DDD-409B-4CFB-A350-C29A65A2AFFA}" srcOrd="1" destOrd="0" presId="urn:microsoft.com/office/officeart/2005/8/layout/hierarchy6"/>
    <dgm:cxn modelId="{A1DB9F8B-4DCC-4E07-A1C5-0FD36D03FEB5}" type="presParOf" srcId="{06F13DDD-409B-4CFB-A350-C29A65A2AFFA}" destId="{7DE69828-233F-4035-A620-F7CF368BA2AC}" srcOrd="0" destOrd="0" presId="urn:microsoft.com/office/officeart/2005/8/layout/hierarchy6"/>
    <dgm:cxn modelId="{16CA92C1-05E6-42E9-BA73-9ECA73F2ADE4}" type="presParOf" srcId="{06F13DDD-409B-4CFB-A350-C29A65A2AFFA}" destId="{1A2A4B83-0F78-4762-AFCF-0E9D15514D30}" srcOrd="1" destOrd="0" presId="urn:microsoft.com/office/officeart/2005/8/layout/hierarchy6"/>
    <dgm:cxn modelId="{2D17CE69-A2C4-42F7-8B8B-2DF227F96FF7}" type="presParOf" srcId="{1A2A4B83-0F78-4762-AFCF-0E9D15514D30}" destId="{59CEBE53-AB23-400F-89E9-B0CBB0580806}" srcOrd="0" destOrd="0" presId="urn:microsoft.com/office/officeart/2005/8/layout/hierarchy6"/>
    <dgm:cxn modelId="{0CB0390D-FB98-48F9-B570-816EFB57E462}" type="presParOf" srcId="{1A2A4B83-0F78-4762-AFCF-0E9D15514D30}" destId="{280BE51B-95DD-4E20-9695-4F42CE1F4195}" srcOrd="1" destOrd="0" presId="urn:microsoft.com/office/officeart/2005/8/layout/hierarchy6"/>
    <dgm:cxn modelId="{7FD950FE-BA35-487A-9236-C02AA178E1BA}" type="presParOf" srcId="{3E6E707A-01C0-4F7D-9B35-479D0617797A}" destId="{2172B44D-A642-45E3-B45B-AADCEEC67B72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A6843D2-1159-48F7-AFCB-B52F1D6DA11C}" type="doc">
      <dgm:prSet loTypeId="urn:microsoft.com/office/officeart/2005/8/layout/hierarchy6" loCatId="hierarchy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A02DF32-970B-470E-B569-3D491A80415C}">
      <dgm:prSet phldrT="[Text]" custT="1"/>
      <dgm:spPr/>
      <dgm:t>
        <a:bodyPr/>
        <a:lstStyle/>
        <a:p>
          <a:r>
            <a:rPr lang="en-US" sz="2000" dirty="0" smtClean="0"/>
            <a:t>Gate Control</a:t>
          </a:r>
          <a:endParaRPr lang="en-US" sz="2000" dirty="0"/>
        </a:p>
      </dgm:t>
    </dgm:pt>
    <dgm:pt modelId="{2F7BC1F9-1F57-42F2-BDC2-6170574DDFF2}" type="parTrans" cxnId="{C126BD71-2C64-41D3-8092-0DCFDC12443C}">
      <dgm:prSet/>
      <dgm:spPr/>
      <dgm:t>
        <a:bodyPr/>
        <a:lstStyle/>
        <a:p>
          <a:endParaRPr lang="en-US" sz="1100"/>
        </a:p>
      </dgm:t>
    </dgm:pt>
    <dgm:pt modelId="{172F8731-D5CA-45FB-8504-6AEA9A20F35D}" type="sibTrans" cxnId="{C126BD71-2C64-41D3-8092-0DCFDC12443C}">
      <dgm:prSet/>
      <dgm:spPr/>
      <dgm:t>
        <a:bodyPr/>
        <a:lstStyle/>
        <a:p>
          <a:endParaRPr lang="en-US" sz="1100"/>
        </a:p>
      </dgm:t>
    </dgm:pt>
    <dgm:pt modelId="{38D81666-D449-4116-8F0A-07D00AF09750}">
      <dgm:prSet phldrT="[Text]" custT="1"/>
      <dgm:spPr>
        <a:blipFill rotWithShape="0">
          <a:blip xmlns:r="http://schemas.openxmlformats.org/officeDocument/2006/relationships" r:embed="rId1"/>
          <a:stretch>
            <a:fillRect t="-4839" b="-19355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D66FE91A-56BC-4B24-BC24-3C703E7C6C86}" type="parTrans" cxnId="{FA4651EA-E09D-49FA-AB1B-A44359355D62}">
      <dgm:prSet/>
      <dgm:spPr/>
      <dgm:t>
        <a:bodyPr/>
        <a:lstStyle/>
        <a:p>
          <a:endParaRPr lang="en-US" sz="1100"/>
        </a:p>
      </dgm:t>
    </dgm:pt>
    <dgm:pt modelId="{2707C6D2-0FF6-458C-9F32-5EF8E87E80E7}" type="sibTrans" cxnId="{FA4651EA-E09D-49FA-AB1B-A44359355D62}">
      <dgm:prSet/>
      <dgm:spPr/>
      <dgm:t>
        <a:bodyPr/>
        <a:lstStyle/>
        <a:p>
          <a:endParaRPr lang="en-US" sz="1100"/>
        </a:p>
      </dgm:t>
    </dgm:pt>
    <dgm:pt modelId="{0A0DF7F1-E0F2-4146-A80E-31A639443CA7}">
      <dgm:prSet phldrT="[Text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FF44319D-22F0-4498-AB34-AD2727B1A396}" type="parTrans" cxnId="{BCFFD058-A00E-40B2-925E-5378EF1B31C6}">
      <dgm:prSet/>
      <dgm:spPr/>
      <dgm:t>
        <a:bodyPr/>
        <a:lstStyle/>
        <a:p>
          <a:endParaRPr lang="en-US" sz="1100"/>
        </a:p>
      </dgm:t>
    </dgm:pt>
    <dgm:pt modelId="{153EF662-330D-44DA-B9BA-B5E0A27E9A5C}" type="sibTrans" cxnId="{BCFFD058-A00E-40B2-925E-5378EF1B31C6}">
      <dgm:prSet/>
      <dgm:spPr/>
      <dgm:t>
        <a:bodyPr/>
        <a:lstStyle/>
        <a:p>
          <a:endParaRPr lang="en-US" sz="1100"/>
        </a:p>
      </dgm:t>
    </dgm:pt>
    <dgm:pt modelId="{1A435D66-E990-4017-970D-DF29E7D803A5}">
      <dgm:prSet phldrT="[Text]"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199CF621-02D8-4A19-A47A-F87EA4B5FC56}" type="parTrans" cxnId="{137F2517-B7F6-4CB5-9AB1-1A1E548171B7}">
      <dgm:prSet/>
      <dgm:spPr/>
      <dgm:t>
        <a:bodyPr/>
        <a:lstStyle/>
        <a:p>
          <a:endParaRPr lang="en-US" sz="1100"/>
        </a:p>
      </dgm:t>
    </dgm:pt>
    <dgm:pt modelId="{FA958E3A-2718-4334-BEDB-5EB990D8C964}" type="sibTrans" cxnId="{137F2517-B7F6-4CB5-9AB1-1A1E548171B7}">
      <dgm:prSet/>
      <dgm:spPr/>
      <dgm:t>
        <a:bodyPr/>
        <a:lstStyle/>
        <a:p>
          <a:endParaRPr lang="en-US" sz="1100"/>
        </a:p>
      </dgm:t>
    </dgm:pt>
    <dgm:pt modelId="{29269693-AD96-411F-AFAF-D1E049263A38}">
      <dgm:prSet phldrT="[Text]" custT="1"/>
      <dgm:spPr>
        <a:blipFill rotWithShape="0">
          <a:blip xmlns:r="http://schemas.openxmlformats.org/officeDocument/2006/relationships" r:embed="rId4"/>
          <a:stretch>
            <a:fillRect t="-18367" b="-36735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DA92A11F-99BF-4F61-AB2E-2BA3AECF60EA}" type="parTrans" cxnId="{C75CB9FE-E4EE-4431-A1BD-05CF2ECFCBFF}">
      <dgm:prSet/>
      <dgm:spPr/>
      <dgm:t>
        <a:bodyPr/>
        <a:lstStyle/>
        <a:p>
          <a:endParaRPr lang="en-US" sz="1100"/>
        </a:p>
      </dgm:t>
    </dgm:pt>
    <dgm:pt modelId="{F098E7FF-CBD2-44DD-9D26-DD52C02B3049}" type="sibTrans" cxnId="{C75CB9FE-E4EE-4431-A1BD-05CF2ECFCBFF}">
      <dgm:prSet/>
      <dgm:spPr/>
      <dgm:t>
        <a:bodyPr/>
        <a:lstStyle/>
        <a:p>
          <a:endParaRPr lang="en-US" sz="1100"/>
        </a:p>
      </dgm:t>
    </dgm:pt>
    <dgm:pt modelId="{F73AC61A-7612-4CE5-A4E7-2C88A2BC550C}">
      <dgm:prSet phldrT="[Text]" custT="1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C02391BA-BD78-45CB-943F-B9677A5F1B17}" type="parTrans" cxnId="{047C2F68-176F-4F56-8D6B-7286A21690A0}">
      <dgm:prSet/>
      <dgm:spPr/>
      <dgm:t>
        <a:bodyPr/>
        <a:lstStyle/>
        <a:p>
          <a:endParaRPr lang="en-US" sz="1100"/>
        </a:p>
      </dgm:t>
    </dgm:pt>
    <dgm:pt modelId="{A8720DFC-A585-41A0-9715-B4493F100606}" type="sibTrans" cxnId="{047C2F68-176F-4F56-8D6B-7286A21690A0}">
      <dgm:prSet/>
      <dgm:spPr/>
      <dgm:t>
        <a:bodyPr/>
        <a:lstStyle/>
        <a:p>
          <a:endParaRPr lang="en-US" sz="1100"/>
        </a:p>
      </dgm:t>
    </dgm:pt>
    <dgm:pt modelId="{3E6E707A-01C0-4F7D-9B35-479D0617797A}" type="pres">
      <dgm:prSet presAssocID="{5A6843D2-1159-48F7-AFCB-B52F1D6DA11C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9AA72F0-9715-4630-BFB2-28E5C6739A87}" type="pres">
      <dgm:prSet presAssocID="{5A6843D2-1159-48F7-AFCB-B52F1D6DA11C}" presName="hierFlow" presStyleCnt="0"/>
      <dgm:spPr/>
    </dgm:pt>
    <dgm:pt modelId="{6D1D918F-7C1B-42FB-890E-A23A7936C051}" type="pres">
      <dgm:prSet presAssocID="{5A6843D2-1159-48F7-AFCB-B52F1D6DA11C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5491D0C6-34E1-4227-B70B-8611A41C7C84}" type="pres">
      <dgm:prSet presAssocID="{2A02DF32-970B-470E-B569-3D491A80415C}" presName="Name14" presStyleCnt="0"/>
      <dgm:spPr/>
    </dgm:pt>
    <dgm:pt modelId="{761EB674-847F-41C2-ACDF-B14ADEFEEEBE}" type="pres">
      <dgm:prSet presAssocID="{2A02DF32-970B-470E-B569-3D491A80415C}" presName="level1Shape" presStyleLbl="node0" presStyleIdx="0" presStyleCnt="1" custScaleX="36713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4E62CB4-7B8E-4121-BBD8-128F372FC766}" type="pres">
      <dgm:prSet presAssocID="{2A02DF32-970B-470E-B569-3D491A80415C}" presName="hierChild2" presStyleCnt="0"/>
      <dgm:spPr/>
    </dgm:pt>
    <dgm:pt modelId="{37CA20E6-E6F4-45A4-A3C4-6193894DB067}" type="pres">
      <dgm:prSet presAssocID="{D66FE91A-56BC-4B24-BC24-3C703E7C6C86}" presName="Name19" presStyleLbl="parChTrans1D2" presStyleIdx="0" presStyleCnt="2"/>
      <dgm:spPr/>
      <dgm:t>
        <a:bodyPr/>
        <a:lstStyle/>
        <a:p>
          <a:endParaRPr lang="en-US"/>
        </a:p>
      </dgm:t>
    </dgm:pt>
    <dgm:pt modelId="{3CF2C9C1-C368-4525-815D-BBEDD3D29856}" type="pres">
      <dgm:prSet presAssocID="{38D81666-D449-4116-8F0A-07D00AF09750}" presName="Name21" presStyleCnt="0"/>
      <dgm:spPr/>
    </dgm:pt>
    <dgm:pt modelId="{D93BFE0E-2AF2-415D-A688-563CF1620C0E}" type="pres">
      <dgm:prSet presAssocID="{38D81666-D449-4116-8F0A-07D00AF09750}" presName="level2Shape" presStyleLbl="node2" presStyleIdx="0" presStyleCnt="2" custScaleX="333017"/>
      <dgm:spPr/>
      <dgm:t>
        <a:bodyPr/>
        <a:lstStyle/>
        <a:p>
          <a:endParaRPr lang="en-US"/>
        </a:p>
      </dgm:t>
    </dgm:pt>
    <dgm:pt modelId="{A59FF73C-D93C-4C74-9344-738D4603FC07}" type="pres">
      <dgm:prSet presAssocID="{38D81666-D449-4116-8F0A-07D00AF09750}" presName="hierChild3" presStyleCnt="0"/>
      <dgm:spPr/>
    </dgm:pt>
    <dgm:pt modelId="{3D1BCA95-FC6A-49DF-80A6-DFE4B3909070}" type="pres">
      <dgm:prSet presAssocID="{FF44319D-22F0-4498-AB34-AD2727B1A396}" presName="Name19" presStyleLbl="parChTrans1D3" presStyleIdx="0" presStyleCnt="3"/>
      <dgm:spPr/>
      <dgm:t>
        <a:bodyPr/>
        <a:lstStyle/>
        <a:p>
          <a:endParaRPr lang="en-US"/>
        </a:p>
      </dgm:t>
    </dgm:pt>
    <dgm:pt modelId="{30D2C8B9-729F-4398-A590-DFE05EB37D94}" type="pres">
      <dgm:prSet presAssocID="{0A0DF7F1-E0F2-4146-A80E-31A639443CA7}" presName="Name21" presStyleCnt="0"/>
      <dgm:spPr/>
    </dgm:pt>
    <dgm:pt modelId="{ACEB0521-60F8-43ED-9F05-5B1E3810A5C0}" type="pres">
      <dgm:prSet presAssocID="{0A0DF7F1-E0F2-4146-A80E-31A639443CA7}" presName="level2Shape" presStyleLbl="node3" presStyleIdx="0" presStyleCnt="3" custScaleX="612309" custScaleY="1061494" custLinFactX="-42809" custLinFactNeighborX="-100000" custLinFactNeighborY="10944"/>
      <dgm:spPr/>
      <dgm:t>
        <a:bodyPr/>
        <a:lstStyle/>
        <a:p>
          <a:endParaRPr lang="en-US"/>
        </a:p>
      </dgm:t>
    </dgm:pt>
    <dgm:pt modelId="{0F9D13D6-9399-4393-A2C3-2F54D7DF49E8}" type="pres">
      <dgm:prSet presAssocID="{0A0DF7F1-E0F2-4146-A80E-31A639443CA7}" presName="hierChild3" presStyleCnt="0"/>
      <dgm:spPr/>
    </dgm:pt>
    <dgm:pt modelId="{4F9A254B-0F4D-4AF0-9FE7-06444D5AC2BE}" type="pres">
      <dgm:prSet presAssocID="{199CF621-02D8-4A19-A47A-F87EA4B5FC56}" presName="Name19" presStyleLbl="parChTrans1D3" presStyleIdx="1" presStyleCnt="3"/>
      <dgm:spPr/>
      <dgm:t>
        <a:bodyPr/>
        <a:lstStyle/>
        <a:p>
          <a:endParaRPr lang="en-US"/>
        </a:p>
      </dgm:t>
    </dgm:pt>
    <dgm:pt modelId="{7CB98538-E232-47F3-A788-4284CFC40616}" type="pres">
      <dgm:prSet presAssocID="{1A435D66-E990-4017-970D-DF29E7D803A5}" presName="Name21" presStyleCnt="0"/>
      <dgm:spPr/>
    </dgm:pt>
    <dgm:pt modelId="{3DC1E9A4-FB48-41C3-AB49-26EAF606823A}" type="pres">
      <dgm:prSet presAssocID="{1A435D66-E990-4017-970D-DF29E7D803A5}" presName="level2Shape" presStyleLbl="node3" presStyleIdx="1" presStyleCnt="3" custScaleX="512411" custScaleY="864078" custLinFactNeighborX="-10018" custLinFactNeighborY="26521"/>
      <dgm:spPr/>
      <dgm:t>
        <a:bodyPr/>
        <a:lstStyle/>
        <a:p>
          <a:endParaRPr lang="en-US"/>
        </a:p>
      </dgm:t>
    </dgm:pt>
    <dgm:pt modelId="{F655DC2D-F64E-4182-A39E-8DA07D9B2481}" type="pres">
      <dgm:prSet presAssocID="{1A435D66-E990-4017-970D-DF29E7D803A5}" presName="hierChild3" presStyleCnt="0"/>
      <dgm:spPr/>
    </dgm:pt>
    <dgm:pt modelId="{EA9B3383-7727-4903-A08D-571DFCAFB622}" type="pres">
      <dgm:prSet presAssocID="{DA92A11F-99BF-4F61-AB2E-2BA3AECF60EA}" presName="Name19" presStyleLbl="parChTrans1D2" presStyleIdx="1" presStyleCnt="2"/>
      <dgm:spPr/>
      <dgm:t>
        <a:bodyPr/>
        <a:lstStyle/>
        <a:p>
          <a:endParaRPr lang="en-US"/>
        </a:p>
      </dgm:t>
    </dgm:pt>
    <dgm:pt modelId="{CAED4BF7-545B-40F9-9F4A-7FD1010F358F}" type="pres">
      <dgm:prSet presAssocID="{29269693-AD96-411F-AFAF-D1E049263A38}" presName="Name21" presStyleCnt="0"/>
      <dgm:spPr/>
    </dgm:pt>
    <dgm:pt modelId="{4B7B805E-CD5F-4AB8-94C6-A85AF8BBE4C3}" type="pres">
      <dgm:prSet presAssocID="{29269693-AD96-411F-AFAF-D1E049263A38}" presName="level2Shape" presStyleLbl="node2" presStyleIdx="1" presStyleCnt="2" custScaleX="255257" custScaleY="76465"/>
      <dgm:spPr/>
      <dgm:t>
        <a:bodyPr/>
        <a:lstStyle/>
        <a:p>
          <a:endParaRPr lang="en-US"/>
        </a:p>
      </dgm:t>
    </dgm:pt>
    <dgm:pt modelId="{06F13DDD-409B-4CFB-A350-C29A65A2AFFA}" type="pres">
      <dgm:prSet presAssocID="{29269693-AD96-411F-AFAF-D1E049263A38}" presName="hierChild3" presStyleCnt="0"/>
      <dgm:spPr/>
    </dgm:pt>
    <dgm:pt modelId="{7DE69828-233F-4035-A620-F7CF368BA2AC}" type="pres">
      <dgm:prSet presAssocID="{C02391BA-BD78-45CB-943F-B9677A5F1B17}" presName="Name19" presStyleLbl="parChTrans1D3" presStyleIdx="2" presStyleCnt="3"/>
      <dgm:spPr/>
      <dgm:t>
        <a:bodyPr/>
        <a:lstStyle/>
        <a:p>
          <a:endParaRPr lang="en-US"/>
        </a:p>
      </dgm:t>
    </dgm:pt>
    <dgm:pt modelId="{1A2A4B83-0F78-4762-AFCF-0E9D15514D30}" type="pres">
      <dgm:prSet presAssocID="{F73AC61A-7612-4CE5-A4E7-2C88A2BC550C}" presName="Name21" presStyleCnt="0"/>
      <dgm:spPr/>
    </dgm:pt>
    <dgm:pt modelId="{59CEBE53-AB23-400F-89E9-B0CBB0580806}" type="pres">
      <dgm:prSet presAssocID="{F73AC61A-7612-4CE5-A4E7-2C88A2BC550C}" presName="level2Shape" presStyleLbl="node3" presStyleIdx="2" presStyleCnt="3" custScaleX="319742" custScaleY="235752" custLinFactNeighborX="19551" custLinFactNeighborY="57024"/>
      <dgm:spPr/>
      <dgm:t>
        <a:bodyPr/>
        <a:lstStyle/>
        <a:p>
          <a:endParaRPr lang="en-US"/>
        </a:p>
      </dgm:t>
    </dgm:pt>
    <dgm:pt modelId="{280BE51B-95DD-4E20-9695-4F42CE1F4195}" type="pres">
      <dgm:prSet presAssocID="{F73AC61A-7612-4CE5-A4E7-2C88A2BC550C}" presName="hierChild3" presStyleCnt="0"/>
      <dgm:spPr/>
    </dgm:pt>
    <dgm:pt modelId="{2172B44D-A642-45E3-B45B-AADCEEC67B72}" type="pres">
      <dgm:prSet presAssocID="{5A6843D2-1159-48F7-AFCB-B52F1D6DA11C}" presName="bgShapesFlow" presStyleCnt="0"/>
      <dgm:spPr/>
    </dgm:pt>
  </dgm:ptLst>
  <dgm:cxnLst>
    <dgm:cxn modelId="{C75CB9FE-E4EE-4431-A1BD-05CF2ECFCBFF}" srcId="{2A02DF32-970B-470E-B569-3D491A80415C}" destId="{29269693-AD96-411F-AFAF-D1E049263A38}" srcOrd="1" destOrd="0" parTransId="{DA92A11F-99BF-4F61-AB2E-2BA3AECF60EA}" sibTransId="{F098E7FF-CBD2-44DD-9D26-DD52C02B3049}"/>
    <dgm:cxn modelId="{0EEA5517-1D68-4304-8FBF-0DE9A131E542}" type="presOf" srcId="{1A435D66-E990-4017-970D-DF29E7D803A5}" destId="{3DC1E9A4-FB48-41C3-AB49-26EAF606823A}" srcOrd="0" destOrd="0" presId="urn:microsoft.com/office/officeart/2005/8/layout/hierarchy6"/>
    <dgm:cxn modelId="{F2B173AF-3D0F-4930-8E1F-232886F43E2B}" type="presOf" srcId="{0A0DF7F1-E0F2-4146-A80E-31A639443CA7}" destId="{ACEB0521-60F8-43ED-9F05-5B1E3810A5C0}" srcOrd="0" destOrd="0" presId="urn:microsoft.com/office/officeart/2005/8/layout/hierarchy6"/>
    <dgm:cxn modelId="{C126BD71-2C64-41D3-8092-0DCFDC12443C}" srcId="{5A6843D2-1159-48F7-AFCB-B52F1D6DA11C}" destId="{2A02DF32-970B-470E-B569-3D491A80415C}" srcOrd="0" destOrd="0" parTransId="{2F7BC1F9-1F57-42F2-BDC2-6170574DDFF2}" sibTransId="{172F8731-D5CA-45FB-8504-6AEA9A20F35D}"/>
    <dgm:cxn modelId="{AE7933E2-48E7-4191-8282-958DFEA4DD0D}" type="presOf" srcId="{29269693-AD96-411F-AFAF-D1E049263A38}" destId="{4B7B805E-CD5F-4AB8-94C6-A85AF8BBE4C3}" srcOrd="0" destOrd="0" presId="urn:microsoft.com/office/officeart/2005/8/layout/hierarchy6"/>
    <dgm:cxn modelId="{DE4290D9-6A8F-4B15-AC74-9FB9DCA1258B}" type="presOf" srcId="{5A6843D2-1159-48F7-AFCB-B52F1D6DA11C}" destId="{3E6E707A-01C0-4F7D-9B35-479D0617797A}" srcOrd="0" destOrd="0" presId="urn:microsoft.com/office/officeart/2005/8/layout/hierarchy6"/>
    <dgm:cxn modelId="{047C2F68-176F-4F56-8D6B-7286A21690A0}" srcId="{29269693-AD96-411F-AFAF-D1E049263A38}" destId="{F73AC61A-7612-4CE5-A4E7-2C88A2BC550C}" srcOrd="0" destOrd="0" parTransId="{C02391BA-BD78-45CB-943F-B9677A5F1B17}" sibTransId="{A8720DFC-A585-41A0-9715-B4493F100606}"/>
    <dgm:cxn modelId="{66E85731-6043-407B-9EE8-00DB7BB21BEE}" type="presOf" srcId="{D66FE91A-56BC-4B24-BC24-3C703E7C6C86}" destId="{37CA20E6-E6F4-45A4-A3C4-6193894DB067}" srcOrd="0" destOrd="0" presId="urn:microsoft.com/office/officeart/2005/8/layout/hierarchy6"/>
    <dgm:cxn modelId="{FA4651EA-E09D-49FA-AB1B-A44359355D62}" srcId="{2A02DF32-970B-470E-B569-3D491A80415C}" destId="{38D81666-D449-4116-8F0A-07D00AF09750}" srcOrd="0" destOrd="0" parTransId="{D66FE91A-56BC-4B24-BC24-3C703E7C6C86}" sibTransId="{2707C6D2-0FF6-458C-9F32-5EF8E87E80E7}"/>
    <dgm:cxn modelId="{BCFFD058-A00E-40B2-925E-5378EF1B31C6}" srcId="{38D81666-D449-4116-8F0A-07D00AF09750}" destId="{0A0DF7F1-E0F2-4146-A80E-31A639443CA7}" srcOrd="0" destOrd="0" parTransId="{FF44319D-22F0-4498-AB34-AD2727B1A396}" sibTransId="{153EF662-330D-44DA-B9BA-B5E0A27E9A5C}"/>
    <dgm:cxn modelId="{37D9C09B-A9F3-4071-875A-60AF87A3046E}" type="presOf" srcId="{DA92A11F-99BF-4F61-AB2E-2BA3AECF60EA}" destId="{EA9B3383-7727-4903-A08D-571DFCAFB622}" srcOrd="0" destOrd="0" presId="urn:microsoft.com/office/officeart/2005/8/layout/hierarchy6"/>
    <dgm:cxn modelId="{22FF79C2-B1C0-45A0-AADA-2EF57A445555}" type="presOf" srcId="{199CF621-02D8-4A19-A47A-F87EA4B5FC56}" destId="{4F9A254B-0F4D-4AF0-9FE7-06444D5AC2BE}" srcOrd="0" destOrd="0" presId="urn:microsoft.com/office/officeart/2005/8/layout/hierarchy6"/>
    <dgm:cxn modelId="{9895C582-2E89-4D63-B9F6-060E3AAA639F}" type="presOf" srcId="{2A02DF32-970B-470E-B569-3D491A80415C}" destId="{761EB674-847F-41C2-ACDF-B14ADEFEEEBE}" srcOrd="0" destOrd="0" presId="urn:microsoft.com/office/officeart/2005/8/layout/hierarchy6"/>
    <dgm:cxn modelId="{137F2517-B7F6-4CB5-9AB1-1A1E548171B7}" srcId="{38D81666-D449-4116-8F0A-07D00AF09750}" destId="{1A435D66-E990-4017-970D-DF29E7D803A5}" srcOrd="1" destOrd="0" parTransId="{199CF621-02D8-4A19-A47A-F87EA4B5FC56}" sibTransId="{FA958E3A-2718-4334-BEDB-5EB990D8C964}"/>
    <dgm:cxn modelId="{06FA2C2B-C2FD-478E-B239-CB07592D4FC1}" type="presOf" srcId="{FF44319D-22F0-4498-AB34-AD2727B1A396}" destId="{3D1BCA95-FC6A-49DF-80A6-DFE4B3909070}" srcOrd="0" destOrd="0" presId="urn:microsoft.com/office/officeart/2005/8/layout/hierarchy6"/>
    <dgm:cxn modelId="{E83C9AB0-92FD-4C58-9DDD-FE8A9DB40266}" type="presOf" srcId="{38D81666-D449-4116-8F0A-07D00AF09750}" destId="{D93BFE0E-2AF2-415D-A688-563CF1620C0E}" srcOrd="0" destOrd="0" presId="urn:microsoft.com/office/officeart/2005/8/layout/hierarchy6"/>
    <dgm:cxn modelId="{B5D7B8B8-8401-4364-B877-0BB0E214CD75}" type="presOf" srcId="{C02391BA-BD78-45CB-943F-B9677A5F1B17}" destId="{7DE69828-233F-4035-A620-F7CF368BA2AC}" srcOrd="0" destOrd="0" presId="urn:microsoft.com/office/officeart/2005/8/layout/hierarchy6"/>
    <dgm:cxn modelId="{49BB176C-5CF6-4F98-8CFD-199DEDDA3C59}" type="presOf" srcId="{F73AC61A-7612-4CE5-A4E7-2C88A2BC550C}" destId="{59CEBE53-AB23-400F-89E9-B0CBB0580806}" srcOrd="0" destOrd="0" presId="urn:microsoft.com/office/officeart/2005/8/layout/hierarchy6"/>
    <dgm:cxn modelId="{8CE39214-69CD-4017-A6D4-6854816E972E}" type="presParOf" srcId="{3E6E707A-01C0-4F7D-9B35-479D0617797A}" destId="{D9AA72F0-9715-4630-BFB2-28E5C6739A87}" srcOrd="0" destOrd="0" presId="urn:microsoft.com/office/officeart/2005/8/layout/hierarchy6"/>
    <dgm:cxn modelId="{935206B8-B574-4A26-9F48-15F8EB4BC477}" type="presParOf" srcId="{D9AA72F0-9715-4630-BFB2-28E5C6739A87}" destId="{6D1D918F-7C1B-42FB-890E-A23A7936C051}" srcOrd="0" destOrd="0" presId="urn:microsoft.com/office/officeart/2005/8/layout/hierarchy6"/>
    <dgm:cxn modelId="{70D222EA-9E45-428C-8BA7-2BFE04451504}" type="presParOf" srcId="{6D1D918F-7C1B-42FB-890E-A23A7936C051}" destId="{5491D0C6-34E1-4227-B70B-8611A41C7C84}" srcOrd="0" destOrd="0" presId="urn:microsoft.com/office/officeart/2005/8/layout/hierarchy6"/>
    <dgm:cxn modelId="{343C3AA5-EF99-4B7A-9509-16B20353CFA4}" type="presParOf" srcId="{5491D0C6-34E1-4227-B70B-8611A41C7C84}" destId="{761EB674-847F-41C2-ACDF-B14ADEFEEEBE}" srcOrd="0" destOrd="0" presId="urn:microsoft.com/office/officeart/2005/8/layout/hierarchy6"/>
    <dgm:cxn modelId="{49B5FF04-9C1B-4AC2-877C-D4A466111501}" type="presParOf" srcId="{5491D0C6-34E1-4227-B70B-8611A41C7C84}" destId="{74E62CB4-7B8E-4121-BBD8-128F372FC766}" srcOrd="1" destOrd="0" presId="urn:microsoft.com/office/officeart/2005/8/layout/hierarchy6"/>
    <dgm:cxn modelId="{913EA150-E396-4D90-9D2B-CC7E68FF522C}" type="presParOf" srcId="{74E62CB4-7B8E-4121-BBD8-128F372FC766}" destId="{37CA20E6-E6F4-45A4-A3C4-6193894DB067}" srcOrd="0" destOrd="0" presId="urn:microsoft.com/office/officeart/2005/8/layout/hierarchy6"/>
    <dgm:cxn modelId="{12590682-F74F-4AAE-BFC5-6E39A577F30B}" type="presParOf" srcId="{74E62CB4-7B8E-4121-BBD8-128F372FC766}" destId="{3CF2C9C1-C368-4525-815D-BBEDD3D29856}" srcOrd="1" destOrd="0" presId="urn:microsoft.com/office/officeart/2005/8/layout/hierarchy6"/>
    <dgm:cxn modelId="{2640093F-5C8E-451B-AC90-46E00B7AB3E2}" type="presParOf" srcId="{3CF2C9C1-C368-4525-815D-BBEDD3D29856}" destId="{D93BFE0E-2AF2-415D-A688-563CF1620C0E}" srcOrd="0" destOrd="0" presId="urn:microsoft.com/office/officeart/2005/8/layout/hierarchy6"/>
    <dgm:cxn modelId="{674591BB-A0A7-46C0-9AD3-6325433491E5}" type="presParOf" srcId="{3CF2C9C1-C368-4525-815D-BBEDD3D29856}" destId="{A59FF73C-D93C-4C74-9344-738D4603FC07}" srcOrd="1" destOrd="0" presId="urn:microsoft.com/office/officeart/2005/8/layout/hierarchy6"/>
    <dgm:cxn modelId="{9CF3FAD7-40AB-49F7-95BC-09A3288582D4}" type="presParOf" srcId="{A59FF73C-D93C-4C74-9344-738D4603FC07}" destId="{3D1BCA95-FC6A-49DF-80A6-DFE4B3909070}" srcOrd="0" destOrd="0" presId="urn:microsoft.com/office/officeart/2005/8/layout/hierarchy6"/>
    <dgm:cxn modelId="{23ED11BB-A8C0-47A4-8037-57E341EF6168}" type="presParOf" srcId="{A59FF73C-D93C-4C74-9344-738D4603FC07}" destId="{30D2C8B9-729F-4398-A590-DFE05EB37D94}" srcOrd="1" destOrd="0" presId="urn:microsoft.com/office/officeart/2005/8/layout/hierarchy6"/>
    <dgm:cxn modelId="{8C972CE5-98A0-4372-A521-1F8D2EC83269}" type="presParOf" srcId="{30D2C8B9-729F-4398-A590-DFE05EB37D94}" destId="{ACEB0521-60F8-43ED-9F05-5B1E3810A5C0}" srcOrd="0" destOrd="0" presId="urn:microsoft.com/office/officeart/2005/8/layout/hierarchy6"/>
    <dgm:cxn modelId="{8FA28BC2-B621-4E1B-9566-DFE8315A6674}" type="presParOf" srcId="{30D2C8B9-729F-4398-A590-DFE05EB37D94}" destId="{0F9D13D6-9399-4393-A2C3-2F54D7DF49E8}" srcOrd="1" destOrd="0" presId="urn:microsoft.com/office/officeart/2005/8/layout/hierarchy6"/>
    <dgm:cxn modelId="{6CF83AA6-28DD-48A5-A23B-DB1941B301A2}" type="presParOf" srcId="{A59FF73C-D93C-4C74-9344-738D4603FC07}" destId="{4F9A254B-0F4D-4AF0-9FE7-06444D5AC2BE}" srcOrd="2" destOrd="0" presId="urn:microsoft.com/office/officeart/2005/8/layout/hierarchy6"/>
    <dgm:cxn modelId="{B8DB6742-871A-4577-B686-512C38814CAB}" type="presParOf" srcId="{A59FF73C-D93C-4C74-9344-738D4603FC07}" destId="{7CB98538-E232-47F3-A788-4284CFC40616}" srcOrd="3" destOrd="0" presId="urn:microsoft.com/office/officeart/2005/8/layout/hierarchy6"/>
    <dgm:cxn modelId="{090C1108-5A5F-489C-9803-3871C5E99341}" type="presParOf" srcId="{7CB98538-E232-47F3-A788-4284CFC40616}" destId="{3DC1E9A4-FB48-41C3-AB49-26EAF606823A}" srcOrd="0" destOrd="0" presId="urn:microsoft.com/office/officeart/2005/8/layout/hierarchy6"/>
    <dgm:cxn modelId="{BB49A270-03B9-4A06-A9A0-E26E1B69C50A}" type="presParOf" srcId="{7CB98538-E232-47F3-A788-4284CFC40616}" destId="{F655DC2D-F64E-4182-A39E-8DA07D9B2481}" srcOrd="1" destOrd="0" presId="urn:microsoft.com/office/officeart/2005/8/layout/hierarchy6"/>
    <dgm:cxn modelId="{752ACB76-0F71-4647-A0CD-AC19288342A0}" type="presParOf" srcId="{74E62CB4-7B8E-4121-BBD8-128F372FC766}" destId="{EA9B3383-7727-4903-A08D-571DFCAFB622}" srcOrd="2" destOrd="0" presId="urn:microsoft.com/office/officeart/2005/8/layout/hierarchy6"/>
    <dgm:cxn modelId="{E6B90460-C707-4627-A38F-739F6AD6ED1D}" type="presParOf" srcId="{74E62CB4-7B8E-4121-BBD8-128F372FC766}" destId="{CAED4BF7-545B-40F9-9F4A-7FD1010F358F}" srcOrd="3" destOrd="0" presId="urn:microsoft.com/office/officeart/2005/8/layout/hierarchy6"/>
    <dgm:cxn modelId="{46952470-6981-474C-9C7C-2474356BBDB5}" type="presParOf" srcId="{CAED4BF7-545B-40F9-9F4A-7FD1010F358F}" destId="{4B7B805E-CD5F-4AB8-94C6-A85AF8BBE4C3}" srcOrd="0" destOrd="0" presId="urn:microsoft.com/office/officeart/2005/8/layout/hierarchy6"/>
    <dgm:cxn modelId="{65B20865-86AD-482B-A0AB-F2DDF9D5C55F}" type="presParOf" srcId="{CAED4BF7-545B-40F9-9F4A-7FD1010F358F}" destId="{06F13DDD-409B-4CFB-A350-C29A65A2AFFA}" srcOrd="1" destOrd="0" presId="urn:microsoft.com/office/officeart/2005/8/layout/hierarchy6"/>
    <dgm:cxn modelId="{A1DB9F8B-4DCC-4E07-A1C5-0FD36D03FEB5}" type="presParOf" srcId="{06F13DDD-409B-4CFB-A350-C29A65A2AFFA}" destId="{7DE69828-233F-4035-A620-F7CF368BA2AC}" srcOrd="0" destOrd="0" presId="urn:microsoft.com/office/officeart/2005/8/layout/hierarchy6"/>
    <dgm:cxn modelId="{16CA92C1-05E6-42E9-BA73-9ECA73F2ADE4}" type="presParOf" srcId="{06F13DDD-409B-4CFB-A350-C29A65A2AFFA}" destId="{1A2A4B83-0F78-4762-AFCF-0E9D15514D30}" srcOrd="1" destOrd="0" presId="urn:microsoft.com/office/officeart/2005/8/layout/hierarchy6"/>
    <dgm:cxn modelId="{2D17CE69-A2C4-42F7-8B8B-2DF227F96FF7}" type="presParOf" srcId="{1A2A4B83-0F78-4762-AFCF-0E9D15514D30}" destId="{59CEBE53-AB23-400F-89E9-B0CBB0580806}" srcOrd="0" destOrd="0" presId="urn:microsoft.com/office/officeart/2005/8/layout/hierarchy6"/>
    <dgm:cxn modelId="{0CB0390D-FB98-48F9-B570-816EFB57E462}" type="presParOf" srcId="{1A2A4B83-0F78-4762-AFCF-0E9D15514D30}" destId="{280BE51B-95DD-4E20-9695-4F42CE1F4195}" srcOrd="1" destOrd="0" presId="urn:microsoft.com/office/officeart/2005/8/layout/hierarchy6"/>
    <dgm:cxn modelId="{7FD950FE-BA35-487A-9236-C02AA178E1BA}" type="presParOf" srcId="{3E6E707A-01C0-4F7D-9B35-479D0617797A}" destId="{2172B44D-A642-45E3-B45B-AADCEEC67B72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256AC0-FF0C-444D-8031-06C772C4E2D7}">
      <dsp:nvSpPr>
        <dsp:cNvPr id="0" name=""/>
        <dsp:cNvSpPr/>
      </dsp:nvSpPr>
      <dsp:spPr>
        <a:xfrm>
          <a:off x="137822" y="454455"/>
          <a:ext cx="1577928" cy="78896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FET</a:t>
          </a:r>
          <a:endParaRPr lang="en-US" sz="2000" kern="1200" dirty="0"/>
        </a:p>
      </dsp:txBody>
      <dsp:txXfrm>
        <a:off x="160930" y="477563"/>
        <a:ext cx="1531712" cy="742748"/>
      </dsp:txXfrm>
    </dsp:sp>
    <dsp:sp modelId="{6442358D-0D56-4262-8636-79915F4E1DC6}">
      <dsp:nvSpPr>
        <dsp:cNvPr id="0" name=""/>
        <dsp:cNvSpPr/>
      </dsp:nvSpPr>
      <dsp:spPr>
        <a:xfrm rot="19488250">
          <a:off x="1643679" y="588707"/>
          <a:ext cx="788475" cy="66005"/>
        </a:xfrm>
        <a:custGeom>
          <a:avLst/>
          <a:gdLst/>
          <a:ahLst/>
          <a:cxnLst/>
          <a:rect l="0" t="0" r="0" b="0"/>
          <a:pathLst>
            <a:path>
              <a:moveTo>
                <a:pt x="0" y="33002"/>
              </a:moveTo>
              <a:lnTo>
                <a:pt x="788475" y="33002"/>
              </a:lnTo>
            </a:path>
          </a:pathLst>
        </a:custGeom>
        <a:noFill/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" kern="1200">
            <a:solidFill>
              <a:schemeClr val="tx1"/>
            </a:solidFill>
          </a:endParaRPr>
        </a:p>
      </dsp:txBody>
      <dsp:txXfrm>
        <a:off x="2018205" y="601998"/>
        <a:ext cx="39423" cy="39423"/>
      </dsp:txXfrm>
    </dsp:sp>
    <dsp:sp modelId="{C0BEEEF9-77B7-4F0D-9588-B07BA3EF9C33}">
      <dsp:nvSpPr>
        <dsp:cNvPr id="0" name=""/>
        <dsp:cNvSpPr/>
      </dsp:nvSpPr>
      <dsp:spPr>
        <a:xfrm>
          <a:off x="2360083" y="0"/>
          <a:ext cx="1577928" cy="78896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J-FET</a:t>
          </a:r>
          <a:endParaRPr lang="en-US" sz="2000" kern="1200" dirty="0"/>
        </a:p>
      </dsp:txBody>
      <dsp:txXfrm>
        <a:off x="2383191" y="23108"/>
        <a:ext cx="1531712" cy="742748"/>
      </dsp:txXfrm>
    </dsp:sp>
    <dsp:sp modelId="{8A0E3939-6EC6-4BB9-94DB-9D4F6073B304}">
      <dsp:nvSpPr>
        <dsp:cNvPr id="0" name=""/>
        <dsp:cNvSpPr/>
      </dsp:nvSpPr>
      <dsp:spPr>
        <a:xfrm rot="2142401">
          <a:off x="1642692" y="1042762"/>
          <a:ext cx="777290" cy="66005"/>
        </a:xfrm>
        <a:custGeom>
          <a:avLst/>
          <a:gdLst/>
          <a:ahLst/>
          <a:cxnLst/>
          <a:rect l="0" t="0" r="0" b="0"/>
          <a:pathLst>
            <a:path>
              <a:moveTo>
                <a:pt x="0" y="33002"/>
              </a:moveTo>
              <a:lnTo>
                <a:pt x="777290" y="33002"/>
              </a:lnTo>
            </a:path>
          </a:pathLst>
        </a:custGeom>
        <a:noFill/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" kern="1200">
            <a:solidFill>
              <a:schemeClr val="tx1"/>
            </a:solidFill>
          </a:endParaRPr>
        </a:p>
      </dsp:txBody>
      <dsp:txXfrm>
        <a:off x="2011905" y="1056332"/>
        <a:ext cx="38864" cy="38864"/>
      </dsp:txXfrm>
    </dsp:sp>
    <dsp:sp modelId="{27F4CD53-788B-4C1D-B054-CFCB8A5C47EB}">
      <dsp:nvSpPr>
        <dsp:cNvPr id="0" name=""/>
        <dsp:cNvSpPr/>
      </dsp:nvSpPr>
      <dsp:spPr>
        <a:xfrm>
          <a:off x="2346923" y="908110"/>
          <a:ext cx="1577928" cy="78896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MOSFET</a:t>
          </a:r>
          <a:endParaRPr lang="en-US" sz="2000" kern="1200" dirty="0"/>
        </a:p>
      </dsp:txBody>
      <dsp:txXfrm>
        <a:off x="2370031" y="931218"/>
        <a:ext cx="1531712" cy="742748"/>
      </dsp:txXfrm>
    </dsp:sp>
    <dsp:sp modelId="{F4FD0789-D1C2-4F4D-85FD-01D1C748F335}">
      <dsp:nvSpPr>
        <dsp:cNvPr id="0" name=""/>
        <dsp:cNvSpPr/>
      </dsp:nvSpPr>
      <dsp:spPr>
        <a:xfrm rot="19036452">
          <a:off x="3818012" y="996445"/>
          <a:ext cx="805150" cy="66005"/>
        </a:xfrm>
        <a:custGeom>
          <a:avLst/>
          <a:gdLst/>
          <a:ahLst/>
          <a:cxnLst/>
          <a:rect l="0" t="0" r="0" b="0"/>
          <a:pathLst>
            <a:path>
              <a:moveTo>
                <a:pt x="0" y="33002"/>
              </a:moveTo>
              <a:lnTo>
                <a:pt x="805150" y="33002"/>
              </a:lnTo>
            </a:path>
          </a:pathLst>
        </a:custGeom>
        <a:noFill/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" kern="1200">
            <a:solidFill>
              <a:schemeClr val="tx1"/>
            </a:solidFill>
          </a:endParaRPr>
        </a:p>
      </dsp:txBody>
      <dsp:txXfrm>
        <a:off x="4200458" y="1009320"/>
        <a:ext cx="40257" cy="40257"/>
      </dsp:txXfrm>
    </dsp:sp>
    <dsp:sp modelId="{0BDB5387-34BE-441C-9929-9C9368CED22E}">
      <dsp:nvSpPr>
        <dsp:cNvPr id="0" name=""/>
        <dsp:cNvSpPr/>
      </dsp:nvSpPr>
      <dsp:spPr>
        <a:xfrm>
          <a:off x="4516322" y="361823"/>
          <a:ext cx="1577928" cy="78896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D-MOSFET</a:t>
          </a:r>
          <a:endParaRPr lang="en-US" sz="2000" kern="1200" dirty="0"/>
        </a:p>
      </dsp:txBody>
      <dsp:txXfrm>
        <a:off x="4539430" y="384931"/>
        <a:ext cx="1531712" cy="742748"/>
      </dsp:txXfrm>
    </dsp:sp>
    <dsp:sp modelId="{81456C1E-EC1E-42FC-AF63-0B3B998094E8}">
      <dsp:nvSpPr>
        <dsp:cNvPr id="0" name=""/>
        <dsp:cNvSpPr/>
      </dsp:nvSpPr>
      <dsp:spPr>
        <a:xfrm rot="2215465">
          <a:off x="3848989" y="1496817"/>
          <a:ext cx="756466" cy="66005"/>
        </a:xfrm>
        <a:custGeom>
          <a:avLst/>
          <a:gdLst/>
          <a:ahLst/>
          <a:cxnLst/>
          <a:rect l="0" t="0" r="0" b="0"/>
          <a:pathLst>
            <a:path>
              <a:moveTo>
                <a:pt x="0" y="33002"/>
              </a:moveTo>
              <a:lnTo>
                <a:pt x="756466" y="33002"/>
              </a:lnTo>
            </a:path>
          </a:pathLst>
        </a:custGeom>
        <a:noFill/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" kern="1200">
            <a:solidFill>
              <a:schemeClr val="tx1"/>
            </a:solidFill>
          </a:endParaRPr>
        </a:p>
      </dsp:txBody>
      <dsp:txXfrm>
        <a:off x="4208310" y="1510908"/>
        <a:ext cx="37823" cy="37823"/>
      </dsp:txXfrm>
    </dsp:sp>
    <dsp:sp modelId="{F983E794-DFEB-4185-90E9-81BCFAFC017E}">
      <dsp:nvSpPr>
        <dsp:cNvPr id="0" name=""/>
        <dsp:cNvSpPr/>
      </dsp:nvSpPr>
      <dsp:spPr>
        <a:xfrm>
          <a:off x="4529593" y="1362565"/>
          <a:ext cx="1577928" cy="78896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E-MOSFET</a:t>
          </a:r>
          <a:endParaRPr lang="en-US" sz="2000" kern="1200" dirty="0"/>
        </a:p>
      </dsp:txBody>
      <dsp:txXfrm>
        <a:off x="4552701" y="1385673"/>
        <a:ext cx="1531712" cy="7427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2BE3FF-BE0C-4636-8A7A-55054559B0DE}">
      <dsp:nvSpPr>
        <dsp:cNvPr id="0" name=""/>
        <dsp:cNvSpPr/>
      </dsp:nvSpPr>
      <dsp:spPr>
        <a:xfrm>
          <a:off x="2251" y="2109384"/>
          <a:ext cx="2105226" cy="105261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3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Gate control</a:t>
          </a:r>
          <a:endParaRPr lang="en-US" sz="2400" kern="1200" dirty="0"/>
        </a:p>
      </dsp:txBody>
      <dsp:txXfrm>
        <a:off x="33081" y="2140214"/>
        <a:ext cx="2043566" cy="990953"/>
      </dsp:txXfrm>
    </dsp:sp>
    <dsp:sp modelId="{22172D49-A91B-4FAF-BA67-4FA7EE611157}">
      <dsp:nvSpPr>
        <dsp:cNvPr id="0" name=""/>
        <dsp:cNvSpPr/>
      </dsp:nvSpPr>
      <dsp:spPr>
        <a:xfrm rot="18770822">
          <a:off x="1909378" y="2161448"/>
          <a:ext cx="1238289" cy="40605"/>
        </a:xfrm>
        <a:custGeom>
          <a:avLst/>
          <a:gdLst/>
          <a:ahLst/>
          <a:cxnLst/>
          <a:rect l="0" t="0" r="0" b="0"/>
          <a:pathLst>
            <a:path>
              <a:moveTo>
                <a:pt x="0" y="20302"/>
              </a:moveTo>
              <a:lnTo>
                <a:pt x="1238289" y="20302"/>
              </a:lnTo>
            </a:path>
          </a:pathLst>
        </a:custGeom>
        <a:noFill/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497565" y="2150794"/>
        <a:ext cx="61914" cy="61914"/>
      </dsp:txXfrm>
    </dsp:sp>
    <dsp:sp modelId="{5071B328-FB85-4CDD-A905-F93A569BCC02}">
      <dsp:nvSpPr>
        <dsp:cNvPr id="0" name=""/>
        <dsp:cNvSpPr/>
      </dsp:nvSpPr>
      <dsp:spPr>
        <a:xfrm>
          <a:off x="2949567" y="1201505"/>
          <a:ext cx="2105226" cy="105261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5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d>
                  <m:dPr>
                    <m:begChr m:val="|"/>
                    <m:endChr m:val="|"/>
                    <m:ctrlPr>
                      <a:rPr lang="en-US" sz="1800" b="0" i="1" kern="1200" smtClean="0">
                        <a:latin typeface="Cambria Math" panose="02040503050406030204" pitchFamily="18" charset="0"/>
                      </a:rPr>
                    </m:ctrlPr>
                  </m:dPr>
                  <m:e>
                    <m:sSub>
                      <m:sSubPr>
                        <m:ctrlPr>
                          <a:rPr lang="en-US" sz="1800" i="1" kern="120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kern="120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800" b="0" i="1" kern="1200" smtClean="0">
                            <a:latin typeface="Cambria Math" panose="02040503050406030204" pitchFamily="18" charset="0"/>
                          </a:rPr>
                          <m:t>𝐺𝑆</m:t>
                        </m:r>
                      </m:sub>
                    </m:sSub>
                  </m:e>
                </m:d>
                <m:r>
                  <a:rPr lang="en-US" sz="1800" b="0" i="1" kern="120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m:t>&lt;</m:t>
                </m:r>
                <m:d>
                  <m:dPr>
                    <m:begChr m:val="|"/>
                    <m:endChr m:val="|"/>
                    <m:ctrlPr>
                      <a:rPr lang="en-US" sz="1800" b="0" i="1" kern="1200" smtClean="0">
                        <a:latin typeface="Cambria Math" panose="02040503050406030204" pitchFamily="18" charset="0"/>
                      </a:rPr>
                    </m:ctrlPr>
                  </m:dPr>
                  <m:e>
                    <m:sSub>
                      <m:sSubPr>
                        <m:ctrlPr>
                          <a:rPr lang="en-US" sz="1800" i="1" kern="120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kern="120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800" b="0" i="1" kern="1200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</m:e>
                </m:d>
              </m:oMath>
            </m:oMathPara>
          </a14:m>
          <a:endParaRPr lang="en-US" sz="1800" kern="1200" dirty="0"/>
        </a:p>
      </dsp:txBody>
      <dsp:txXfrm>
        <a:off x="2980397" y="1232335"/>
        <a:ext cx="2043566" cy="990953"/>
      </dsp:txXfrm>
    </dsp:sp>
    <dsp:sp modelId="{B9883150-E443-4D99-8D07-7A61AF44976E}">
      <dsp:nvSpPr>
        <dsp:cNvPr id="0" name=""/>
        <dsp:cNvSpPr/>
      </dsp:nvSpPr>
      <dsp:spPr>
        <a:xfrm rot="19457599">
          <a:off x="4957320" y="1404882"/>
          <a:ext cx="1037037" cy="40605"/>
        </a:xfrm>
        <a:custGeom>
          <a:avLst/>
          <a:gdLst/>
          <a:ahLst/>
          <a:cxnLst/>
          <a:rect l="0" t="0" r="0" b="0"/>
          <a:pathLst>
            <a:path>
              <a:moveTo>
                <a:pt x="0" y="20302"/>
              </a:moveTo>
              <a:lnTo>
                <a:pt x="1037037" y="20302"/>
              </a:lnTo>
            </a:path>
          </a:pathLst>
        </a:custGeom>
        <a:noFill/>
        <a:ln w="1587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449913" y="1399259"/>
        <a:ext cx="51851" cy="51851"/>
      </dsp:txXfrm>
    </dsp:sp>
    <dsp:sp modelId="{492F1C26-51D9-471F-A056-3726DF2DA488}">
      <dsp:nvSpPr>
        <dsp:cNvPr id="0" name=""/>
        <dsp:cNvSpPr/>
      </dsp:nvSpPr>
      <dsp:spPr>
        <a:xfrm>
          <a:off x="5896884" y="596252"/>
          <a:ext cx="2105226" cy="105261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6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Triode region if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d>
                  <m:dPr>
                    <m:begChr m:val="|"/>
                    <m:endChr m:val="|"/>
                    <m:ctrlPr>
                      <a:rPr lang="en-US" sz="2400" b="0" i="1" kern="1200" smtClean="0">
                        <a:latin typeface="Cambria Math" panose="02040503050406030204" pitchFamily="18" charset="0"/>
                      </a:rPr>
                    </m:ctrlPr>
                  </m:dPr>
                  <m:e>
                    <m:sSub>
                      <m:sSubPr>
                        <m:ctrlPr>
                          <a:rPr lang="en-US" sz="2400" i="1" kern="120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kern="120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b="0" i="1" kern="1200" smtClean="0">
                            <a:latin typeface="Cambria Math" panose="02040503050406030204" pitchFamily="18" charset="0"/>
                          </a:rPr>
                          <m:t>𝐷𝐺</m:t>
                        </m:r>
                      </m:sub>
                    </m:sSub>
                  </m:e>
                </m:d>
                <m:r>
                  <a:rPr lang="en-US" sz="2400" b="0" i="1" kern="120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m:t>&lt;</m:t>
                </m:r>
                <m:d>
                  <m:dPr>
                    <m:begChr m:val="|"/>
                    <m:endChr m:val="|"/>
                    <m:ctrlPr>
                      <a:rPr lang="en-US" sz="2400" b="0" i="1" kern="1200" smtClean="0">
                        <a:latin typeface="Cambria Math" panose="02040503050406030204" pitchFamily="18" charset="0"/>
                      </a:rPr>
                    </m:ctrlPr>
                  </m:dPr>
                  <m:e>
                    <m:sSub>
                      <m:sSubPr>
                        <m:ctrlPr>
                          <a:rPr lang="en-US" sz="2400" i="1" kern="120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kern="120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b="0" i="1" kern="1200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</m:e>
                </m:d>
              </m:oMath>
            </m:oMathPara>
          </a14:m>
          <a:endParaRPr lang="en-US" sz="2400" kern="1200" dirty="0"/>
        </a:p>
      </dsp:txBody>
      <dsp:txXfrm>
        <a:off x="5927714" y="627082"/>
        <a:ext cx="2043566" cy="990953"/>
      </dsp:txXfrm>
    </dsp:sp>
    <dsp:sp modelId="{02C12001-A6D5-4EBF-9B48-5A5D39357A7A}">
      <dsp:nvSpPr>
        <dsp:cNvPr id="0" name=""/>
        <dsp:cNvSpPr/>
      </dsp:nvSpPr>
      <dsp:spPr>
        <a:xfrm rot="2142401">
          <a:off x="4957320" y="2010135"/>
          <a:ext cx="1037037" cy="40605"/>
        </a:xfrm>
        <a:custGeom>
          <a:avLst/>
          <a:gdLst/>
          <a:ahLst/>
          <a:cxnLst/>
          <a:rect l="0" t="0" r="0" b="0"/>
          <a:pathLst>
            <a:path>
              <a:moveTo>
                <a:pt x="0" y="20302"/>
              </a:moveTo>
              <a:lnTo>
                <a:pt x="1037037" y="20302"/>
              </a:lnTo>
            </a:path>
          </a:pathLst>
        </a:custGeom>
        <a:noFill/>
        <a:ln w="1587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449913" y="2004512"/>
        <a:ext cx="51851" cy="51851"/>
      </dsp:txXfrm>
    </dsp:sp>
    <dsp:sp modelId="{0831ECBA-C63E-41C1-8676-C1F6B2E0F344}">
      <dsp:nvSpPr>
        <dsp:cNvPr id="0" name=""/>
        <dsp:cNvSpPr/>
      </dsp:nvSpPr>
      <dsp:spPr>
        <a:xfrm>
          <a:off x="5896884" y="1806757"/>
          <a:ext cx="2105226" cy="105261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6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Pinch-off region if </a:t>
          </a:r>
          <a14:m xmlns:a14="http://schemas.microsoft.com/office/drawing/2010/main">
            <m:oMath xmlns:m="http://schemas.openxmlformats.org/officeDocument/2006/math">
              <m:d>
                <m:dPr>
                  <m:begChr m:val="|"/>
                  <m:endChr m:val="|"/>
                  <m:ctrlPr>
                    <a:rPr lang="en-US" sz="2400" b="0" i="1" kern="1200" smtClean="0">
                      <a:latin typeface="Cambria Math" panose="02040503050406030204" pitchFamily="18" charset="0"/>
                    </a:rPr>
                  </m:ctrlPr>
                </m:dPr>
                <m:e>
                  <m:sSub>
                    <m:sSubPr>
                      <m:ctrlPr>
                        <a:rPr lang="en-US" sz="2400" i="1" kern="1200" smtClean="0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en-US" sz="2400" b="0" i="1" kern="1200" smtClean="0">
                          <a:latin typeface="Cambria Math" panose="02040503050406030204" pitchFamily="18" charset="0"/>
                        </a:rPr>
                        <m:t>𝑉</m:t>
                      </m:r>
                    </m:e>
                    <m:sub>
                      <m:r>
                        <a:rPr lang="en-US" sz="2400" b="0" i="1" kern="1200" smtClean="0">
                          <a:latin typeface="Cambria Math" panose="02040503050406030204" pitchFamily="18" charset="0"/>
                        </a:rPr>
                        <m:t>𝐷𝐺</m:t>
                      </m:r>
                    </m:sub>
                  </m:sSub>
                </m:e>
              </m:d>
              <m:r>
                <a:rPr lang="en-US" sz="2400" b="0" i="1" kern="120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m:t>≥</m:t>
              </m:r>
              <m:d>
                <m:dPr>
                  <m:begChr m:val="|"/>
                  <m:endChr m:val="|"/>
                  <m:ctrlPr>
                    <a:rPr lang="en-US" sz="2400" b="0" i="1" kern="1200" smtClean="0">
                      <a:latin typeface="Cambria Math" panose="02040503050406030204" pitchFamily="18" charset="0"/>
                    </a:rPr>
                  </m:ctrlPr>
                </m:dPr>
                <m:e>
                  <m:sSub>
                    <m:sSubPr>
                      <m:ctrlPr>
                        <a:rPr lang="en-US" sz="2400" i="1" kern="1200" smtClean="0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en-US" sz="2400" b="0" i="1" kern="1200" smtClean="0">
                          <a:latin typeface="Cambria Math" panose="02040503050406030204" pitchFamily="18" charset="0"/>
                        </a:rPr>
                        <m:t>𝑉</m:t>
                      </m:r>
                    </m:e>
                    <m:sub>
                      <m:r>
                        <a:rPr lang="en-US" sz="2400" b="0" i="1" kern="1200" smtClean="0">
                          <a:latin typeface="Cambria Math" panose="02040503050406030204" pitchFamily="18" charset="0"/>
                        </a:rPr>
                        <m:t>𝑃</m:t>
                      </m:r>
                    </m:sub>
                  </m:sSub>
                </m:e>
              </m:d>
            </m:oMath>
          </a14:m>
          <a:endParaRPr lang="en-US" sz="2400" kern="1200" dirty="0"/>
        </a:p>
      </dsp:txBody>
      <dsp:txXfrm>
        <a:off x="5927714" y="1837587"/>
        <a:ext cx="2043566" cy="990953"/>
      </dsp:txXfrm>
    </dsp:sp>
    <dsp:sp modelId="{A6AB71D9-1A80-4E16-870B-093E8267EC09}">
      <dsp:nvSpPr>
        <dsp:cNvPr id="0" name=""/>
        <dsp:cNvSpPr/>
      </dsp:nvSpPr>
      <dsp:spPr>
        <a:xfrm rot="2829178">
          <a:off x="1909378" y="3069327"/>
          <a:ext cx="1238289" cy="40605"/>
        </a:xfrm>
        <a:custGeom>
          <a:avLst/>
          <a:gdLst/>
          <a:ahLst/>
          <a:cxnLst/>
          <a:rect l="0" t="0" r="0" b="0"/>
          <a:pathLst>
            <a:path>
              <a:moveTo>
                <a:pt x="0" y="20302"/>
              </a:moveTo>
              <a:lnTo>
                <a:pt x="1238289" y="20302"/>
              </a:lnTo>
            </a:path>
          </a:pathLst>
        </a:custGeom>
        <a:noFill/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497565" y="3058672"/>
        <a:ext cx="61914" cy="61914"/>
      </dsp:txXfrm>
    </dsp:sp>
    <dsp:sp modelId="{F35401AE-7833-4A34-9A89-C68402F5D47A}">
      <dsp:nvSpPr>
        <dsp:cNvPr id="0" name=""/>
        <dsp:cNvSpPr/>
      </dsp:nvSpPr>
      <dsp:spPr>
        <a:xfrm>
          <a:off x="2949567" y="3017263"/>
          <a:ext cx="2105226" cy="105261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5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d>
                  <m:dPr>
                    <m:begChr m:val="|"/>
                    <m:endChr m:val="|"/>
                    <m:ctrlPr>
                      <a:rPr lang="en-US" sz="1800" b="0" i="1" kern="1200" smtClean="0">
                        <a:latin typeface="Cambria Math" panose="02040503050406030204" pitchFamily="18" charset="0"/>
                      </a:rPr>
                    </m:ctrlPr>
                  </m:dPr>
                  <m:e>
                    <m:sSub>
                      <m:sSubPr>
                        <m:ctrlPr>
                          <a:rPr lang="en-US" sz="1800" i="1" kern="120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kern="120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800" b="0" i="1" kern="1200" smtClean="0">
                            <a:latin typeface="Cambria Math" panose="02040503050406030204" pitchFamily="18" charset="0"/>
                          </a:rPr>
                          <m:t>𝐺𝑆</m:t>
                        </m:r>
                      </m:sub>
                    </m:sSub>
                  </m:e>
                </m:d>
                <m:r>
                  <a:rPr lang="en-US" sz="1800" b="0" i="1" kern="120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m:t>≥</m:t>
                </m:r>
                <m:d>
                  <m:dPr>
                    <m:begChr m:val="|"/>
                    <m:endChr m:val="|"/>
                    <m:ctrlPr>
                      <a:rPr lang="en-US" sz="1800" b="0" i="1" kern="1200" smtClean="0">
                        <a:latin typeface="Cambria Math" panose="02040503050406030204" pitchFamily="18" charset="0"/>
                      </a:rPr>
                    </m:ctrlPr>
                  </m:dPr>
                  <m:e>
                    <m:sSub>
                      <m:sSubPr>
                        <m:ctrlPr>
                          <a:rPr lang="en-US" sz="1800" i="1" kern="120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kern="120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800" b="0" i="1" kern="1200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</m:e>
                </m:d>
              </m:oMath>
            </m:oMathPara>
          </a14:m>
          <a:endParaRPr lang="en-US" sz="1800" kern="1200" dirty="0"/>
        </a:p>
      </dsp:txBody>
      <dsp:txXfrm>
        <a:off x="2980397" y="3048093"/>
        <a:ext cx="2043566" cy="990953"/>
      </dsp:txXfrm>
    </dsp:sp>
    <dsp:sp modelId="{744C1744-5E7F-48E3-8594-DF8DF8935514}">
      <dsp:nvSpPr>
        <dsp:cNvPr id="0" name=""/>
        <dsp:cNvSpPr/>
      </dsp:nvSpPr>
      <dsp:spPr>
        <a:xfrm>
          <a:off x="5054794" y="3523266"/>
          <a:ext cx="842090" cy="40605"/>
        </a:xfrm>
        <a:custGeom>
          <a:avLst/>
          <a:gdLst/>
          <a:ahLst/>
          <a:cxnLst/>
          <a:rect l="0" t="0" r="0" b="0"/>
          <a:pathLst>
            <a:path>
              <a:moveTo>
                <a:pt x="0" y="20302"/>
              </a:moveTo>
              <a:lnTo>
                <a:pt x="842090" y="20302"/>
              </a:lnTo>
            </a:path>
          </a:pathLst>
        </a:custGeom>
        <a:noFill/>
        <a:ln w="1587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454787" y="3522517"/>
        <a:ext cx="42104" cy="42104"/>
      </dsp:txXfrm>
    </dsp:sp>
    <dsp:sp modelId="{056ACE2C-8BF1-4E56-B440-F917ABDC7BC9}">
      <dsp:nvSpPr>
        <dsp:cNvPr id="0" name=""/>
        <dsp:cNvSpPr/>
      </dsp:nvSpPr>
      <dsp:spPr>
        <a:xfrm>
          <a:off x="5896884" y="3017263"/>
          <a:ext cx="2105226" cy="105261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6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Cut-off region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b>
                  <m:sSubPr>
                    <m:ctrlPr>
                      <a:rPr lang="en-US" sz="2400" i="1" kern="1200" smtClean="0"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 lang="en-US" sz="2400" b="0" i="1" kern="1200" smtClean="0">
                        <a:latin typeface="Cambria Math" panose="02040503050406030204" pitchFamily="18" charset="0"/>
                      </a:rPr>
                      <m:t>𝐼</m:t>
                    </m:r>
                  </m:e>
                  <m:sub>
                    <m:r>
                      <a:rPr lang="en-US" sz="2400" b="0" i="1" kern="1200" smtClean="0">
                        <a:latin typeface="Cambria Math" panose="02040503050406030204" pitchFamily="18" charset="0"/>
                      </a:rPr>
                      <m:t>𝐷</m:t>
                    </m:r>
                  </m:sub>
                </m:sSub>
                <m:r>
                  <a:rPr lang="en-US" sz="2400" b="0" i="1" kern="1200" smtClean="0">
                    <a:latin typeface="Cambria Math" panose="02040503050406030204" pitchFamily="18" charset="0"/>
                  </a:rPr>
                  <m:t>=</m:t>
                </m:r>
                <m:r>
                  <a:rPr lang="en-US" sz="2400" b="0" i="1" kern="1200" smtClean="0">
                    <a:latin typeface="Cambria Math" panose="02040503050406030204" pitchFamily="18" charset="0"/>
                  </a:rPr>
                  <m:t>0</m:t>
                </m:r>
              </m:oMath>
            </m:oMathPara>
          </a14:m>
          <a:endParaRPr lang="en-US" sz="2400" kern="1200" dirty="0"/>
        </a:p>
      </dsp:txBody>
      <dsp:txXfrm>
        <a:off x="5927714" y="3048093"/>
        <a:ext cx="2043566" cy="99095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1EB674-847F-41C2-ACDF-B14ADEFEEEBE}">
      <dsp:nvSpPr>
        <dsp:cNvPr id="0" name=""/>
        <dsp:cNvSpPr/>
      </dsp:nvSpPr>
      <dsp:spPr>
        <a:xfrm>
          <a:off x="3973406" y="91999"/>
          <a:ext cx="1922761" cy="34915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Gate Control</a:t>
          </a:r>
          <a:endParaRPr lang="en-US" sz="2000" kern="1200" dirty="0"/>
        </a:p>
      </dsp:txBody>
      <dsp:txXfrm>
        <a:off x="3983632" y="102225"/>
        <a:ext cx="1902309" cy="328698"/>
      </dsp:txXfrm>
    </dsp:sp>
    <dsp:sp modelId="{37CA20E6-E6F4-45A4-A3C4-6193894DB067}">
      <dsp:nvSpPr>
        <dsp:cNvPr id="0" name=""/>
        <dsp:cNvSpPr/>
      </dsp:nvSpPr>
      <dsp:spPr>
        <a:xfrm>
          <a:off x="3027504" y="441149"/>
          <a:ext cx="1907282" cy="139660"/>
        </a:xfrm>
        <a:custGeom>
          <a:avLst/>
          <a:gdLst/>
          <a:ahLst/>
          <a:cxnLst/>
          <a:rect l="0" t="0" r="0" b="0"/>
          <a:pathLst>
            <a:path>
              <a:moveTo>
                <a:pt x="1907282" y="0"/>
              </a:moveTo>
              <a:lnTo>
                <a:pt x="1907282" y="69830"/>
              </a:lnTo>
              <a:lnTo>
                <a:pt x="0" y="69830"/>
              </a:lnTo>
              <a:lnTo>
                <a:pt x="0" y="139660"/>
              </a:lnTo>
            </a:path>
          </a:pathLst>
        </a:custGeom>
        <a:noFill/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3BFE0E-2AF2-415D-A688-563CF1620C0E}">
      <dsp:nvSpPr>
        <dsp:cNvPr id="0" name=""/>
        <dsp:cNvSpPr/>
      </dsp:nvSpPr>
      <dsp:spPr>
        <a:xfrm>
          <a:off x="2155456" y="580810"/>
          <a:ext cx="1744097" cy="349150"/>
        </a:xfrm>
        <a:prstGeom prst="roundRect">
          <a:avLst>
            <a:gd name="adj" fmla="val 10000"/>
          </a:avLst>
        </a:prstGeom>
        <a:solidFill>
          <a:srgbClr val="00FF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If </a:t>
          </a: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en-US" sz="1800" i="1" kern="1200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en-US" sz="1800" b="0" i="1" kern="1200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𝑉</m:t>
                  </m:r>
                </m:e>
                <m:sub>
                  <m:r>
                    <a:rPr lang="en-US" sz="1800" b="0" i="1" kern="1200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𝐺𝑆</m:t>
                  </m:r>
                </m:sub>
              </m:sSub>
              <m:r>
                <a:rPr lang="en-US" sz="1800" b="0" i="1" kern="120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m:t>&gt;</m:t>
              </m:r>
              <m:sSub>
                <m:sSubPr>
                  <m:ctrlPr>
                    <a:rPr lang="en-US" sz="1800" i="1" kern="1200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en-US" sz="1800" b="0" i="1" kern="1200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𝑉</m:t>
                  </m:r>
                </m:e>
                <m:sub>
                  <m:r>
                    <a:rPr lang="en-US" sz="1800" b="0" i="1" kern="1200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𝑡</m:t>
                  </m:r>
                </m:sub>
              </m:sSub>
            </m:oMath>
          </a14:m>
          <a:endParaRPr lang="en-US" sz="1800" kern="1200" dirty="0" smtClean="0">
            <a:solidFill>
              <a:schemeClr val="tx1"/>
            </a:solidFill>
          </a:endParaRPr>
        </a:p>
      </dsp:txBody>
      <dsp:txXfrm>
        <a:off x="2165682" y="591036"/>
        <a:ext cx="1723645" cy="328698"/>
      </dsp:txXfrm>
    </dsp:sp>
    <dsp:sp modelId="{3D1BCA95-FC6A-49DF-80A6-DFE4B3909070}">
      <dsp:nvSpPr>
        <dsp:cNvPr id="0" name=""/>
        <dsp:cNvSpPr/>
      </dsp:nvSpPr>
      <dsp:spPr>
        <a:xfrm>
          <a:off x="1603411" y="929960"/>
          <a:ext cx="1424093" cy="177871"/>
        </a:xfrm>
        <a:custGeom>
          <a:avLst/>
          <a:gdLst/>
          <a:ahLst/>
          <a:cxnLst/>
          <a:rect l="0" t="0" r="0" b="0"/>
          <a:pathLst>
            <a:path>
              <a:moveTo>
                <a:pt x="1424093" y="0"/>
              </a:moveTo>
              <a:lnTo>
                <a:pt x="1424093" y="88935"/>
              </a:lnTo>
              <a:lnTo>
                <a:pt x="0" y="88935"/>
              </a:lnTo>
              <a:lnTo>
                <a:pt x="0" y="177871"/>
              </a:lnTo>
            </a:path>
          </a:pathLst>
        </a:custGeom>
        <a:noFill/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EB0521-60F8-43ED-9F05-5B1E3810A5C0}">
      <dsp:nvSpPr>
        <dsp:cNvPr id="0" name=""/>
        <dsp:cNvSpPr/>
      </dsp:nvSpPr>
      <dsp:spPr>
        <a:xfrm>
          <a:off x="0" y="1107832"/>
          <a:ext cx="3206822" cy="3706214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u="none" kern="1200" dirty="0" smtClean="0">
              <a:solidFill>
                <a:schemeClr val="tx1"/>
              </a:solidFill>
            </a:rPr>
            <a:t>If </a:t>
          </a:r>
          <a:r>
            <a:rPr lang="en-US" sz="1600" kern="1200" dirty="0" smtClean="0">
              <a:solidFill>
                <a:schemeClr val="tx1"/>
              </a:solidFill>
            </a:rPr>
            <a:t>(</a:t>
          </a: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en-US" sz="1600" i="1" kern="1200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en-US" sz="1600" b="0" i="1" kern="1200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𝑉</m:t>
                  </m:r>
                </m:e>
                <m:sub>
                  <m:r>
                    <a:rPr lang="en-US" sz="1600" b="0" i="1" kern="1200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𝐷𝐺</m:t>
                  </m:r>
                </m:sub>
              </m:sSub>
              <m:r>
                <a:rPr lang="en-US" sz="1600" b="0" i="1" kern="120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m:t>&lt;</m:t>
              </m:r>
              <m:sSub>
                <m:sSubPr>
                  <m:ctrlPr>
                    <a:rPr lang="en-US" sz="1600" i="1" kern="1200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en-US" sz="1600" b="0" i="1" kern="1200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−</m:t>
                  </m:r>
                  <m:r>
                    <a:rPr lang="en-US" sz="1600" b="0" i="1" kern="1200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𝑉</m:t>
                  </m:r>
                </m:e>
                <m:sub>
                  <m:r>
                    <a:rPr lang="en-US" sz="1600" b="0" i="1" kern="1200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𝑡</m:t>
                  </m:r>
                </m:sub>
              </m:sSub>
            </m:oMath>
          </a14:m>
          <a:r>
            <a:rPr lang="en-US" sz="1600" kern="1200" dirty="0" smtClean="0">
              <a:solidFill>
                <a:schemeClr val="tx1"/>
              </a:solidFill>
            </a:rPr>
            <a:t>)</a:t>
          </a:r>
          <a:endParaRPr lang="en-US" sz="1600" u="sng" kern="1200" dirty="0" smtClean="0">
            <a:solidFill>
              <a:schemeClr val="tx1"/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u="sng" kern="1200" dirty="0" smtClean="0">
              <a:solidFill>
                <a:schemeClr val="tx1"/>
              </a:solidFill>
            </a:rPr>
            <a:t>Triode region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b>
                  <m:sSubPr>
                    <m:ctrlPr>
                      <a:rPr lang="en-US" sz="1400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 lang="en-US" sz="1400" b="0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</m:e>
                  <m:sub>
                    <m:r>
                      <a:rPr lang="en-US" sz="1400" b="0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</m:sub>
                </m:sSub>
                <m:r>
                  <a:rPr lang="en-US" sz="1400" b="0" i="1" kern="120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lang="en-US" sz="1400" b="0" i="1" kern="120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m:t>𝑘</m:t>
                </m:r>
                <m:d>
                  <m:dPr>
                    <m:begChr m:val="["/>
                    <m:endChr m:val="]"/>
                    <m:ctrlPr>
                      <a:rPr lang="en-US" sz="1400" b="0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</m:ctrlPr>
                  </m:dPr>
                  <m:e>
                    <m:sSub>
                      <m:sSubPr>
                        <m:ctrlPr>
                          <a:rPr lang="en-US" sz="1400" b="0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400" b="0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400" b="0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𝐺𝑆</m:t>
                        </m:r>
                      </m:sub>
                    </m:sSub>
                    <m:r>
                      <a:rPr lang="en-US" sz="1400" b="0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400" b="0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400" b="0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1400" b="0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  <m:sSub>
                      <m:sSubPr>
                        <m:ctrlPr>
                          <a:rPr lang="en-US" sz="1400" b="0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400" b="0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𝐷𝑆</m:t>
                        </m:r>
                      </m:sub>
                    </m:sSub>
                    <m:r>
                      <a:rPr lang="en-US" sz="1400" b="0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1400" b="0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b="0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Sup>
                      <m:sSubSupPr>
                        <m:ctrlPr>
                          <a:rPr lang="en-US" sz="1400" b="0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b="0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400" b="0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𝐷𝑆</m:t>
                        </m:r>
                      </m:sub>
                      <m:sup>
                        <m:r>
                          <a:rPr lang="en-US" sz="1400" b="0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e>
                </m:d>
              </m:oMath>
            </m:oMathPara>
          </a14:m>
          <a:endParaRPr lang="en-US" sz="1600" kern="1200" dirty="0" smtClean="0">
            <a:solidFill>
              <a:schemeClr val="tx1"/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en-US" sz="1600" b="0" i="1" kern="120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m:t>𝑘</m:t>
                </m:r>
                <m:r>
                  <a:rPr lang="en-US" sz="1600" b="0" i="1" kern="120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m:t>=</m:t>
                </m:r>
                <m:sSub>
                  <m:sSubPr>
                    <m:ctrlPr>
                      <a:rPr lang="en-US" sz="1600" b="0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 lang="en-US" sz="1600" b="0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µ</m:t>
                    </m:r>
                  </m:e>
                  <m:sub>
                    <m:r>
                      <a:rPr lang="en-US" sz="1600" b="0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sub>
                </m:sSub>
                <m:sSub>
                  <m:sSubPr>
                    <m:ctrlPr>
                      <a:rPr lang="en-US" sz="1600" b="0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 lang="en-US" sz="1600" b="0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</m:e>
                  <m:sub>
                    <m:r>
                      <a:rPr lang="en-US" sz="1600" b="0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𝑜𝑥</m:t>
                    </m:r>
                  </m:sub>
                </m:sSub>
                <m:d>
                  <m:dPr>
                    <m:ctrlPr>
                      <a:rPr lang="en-US" sz="1600" b="0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</m:ctrlPr>
                  </m:dPr>
                  <m:e>
                    <m:f>
                      <m:fPr>
                        <m:ctrlPr>
                          <a:rPr lang="en-US" sz="1600" b="0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num>
                      <m:den>
                        <m:r>
                          <a:rPr lang="en-US" sz="1600" b="0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den>
                    </m:f>
                  </m:e>
                </m:d>
              </m:oMath>
            </m:oMathPara>
          </a14:m>
          <a:endParaRPr lang="en-US" sz="1600" kern="1200" dirty="0" smtClean="0">
            <a:solidFill>
              <a:schemeClr val="tx1"/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For </a:t>
          </a: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en-US" sz="1600" b="0" i="1" kern="1200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en-US" sz="1600" b="0" i="1" kern="1200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𝑉</m:t>
                  </m:r>
                </m:e>
                <m:sub>
                  <m:r>
                    <a:rPr lang="en-US" sz="1600" b="0" i="1" kern="1200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𝐷𝑆</m:t>
                  </m:r>
                </m:sub>
              </m:sSub>
            </m:oMath>
          </a14:m>
          <a:r>
            <a:rPr lang="en-US" sz="1600" kern="1200" dirty="0" smtClean="0">
              <a:solidFill>
                <a:schemeClr val="tx1"/>
              </a:solidFill>
            </a:rPr>
            <a:t> small (</a:t>
          </a:r>
          <a:r>
            <a:rPr lang="en-US" sz="1600" u="sng" kern="1200" dirty="0" smtClean="0">
              <a:solidFill>
                <a:schemeClr val="tx1"/>
              </a:solidFill>
            </a:rPr>
            <a:t>linear region</a:t>
          </a:r>
          <a:r>
            <a:rPr lang="en-US" sz="1600" kern="1200" dirty="0" smtClean="0">
              <a:solidFill>
                <a:schemeClr val="tx1"/>
              </a:solidFill>
            </a:rPr>
            <a:t>)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 </a:t>
          </a: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en-US" sz="1600" i="1" kern="1200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en-US" sz="1600" b="0" i="1" kern="1200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𝐼</m:t>
                  </m:r>
                </m:e>
                <m:sub>
                  <m:r>
                    <a:rPr lang="en-US" sz="1600" b="0" i="1" kern="1200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𝐷</m:t>
                  </m:r>
                </m:sub>
              </m:sSub>
              <m:r>
                <a:rPr lang="en-US" sz="1600" b="0" i="1" kern="1200" smtClean="0">
                  <a:solidFill>
                    <a:schemeClr val="tx1"/>
                  </a:solidFill>
                  <a:latin typeface="Cambria Math" panose="02040503050406030204" pitchFamily="18" charset="0"/>
                </a:rPr>
                <m:t>=</m:t>
              </m:r>
              <m:r>
                <a:rPr lang="en-US" sz="1600" b="0" i="1" kern="1200" smtClean="0">
                  <a:solidFill>
                    <a:schemeClr val="tx1"/>
                  </a:solidFill>
                  <a:latin typeface="Cambria Math" panose="02040503050406030204" pitchFamily="18" charset="0"/>
                </a:rPr>
                <m:t>𝑘</m:t>
              </m:r>
              <m:d>
                <m:dPr>
                  <m:begChr m:val="["/>
                  <m:endChr m:val="]"/>
                  <m:ctrlPr>
                    <a:rPr lang="en-US" sz="1600" b="0" i="1" kern="1200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</m:ctrlPr>
                </m:dPr>
                <m:e>
                  <m:sSub>
                    <m:sSubPr>
                      <m:ctrlPr>
                        <a:rPr lang="en-US" sz="16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en-US" sz="16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e>
                    <m:sub>
                      <m:r>
                        <a:rPr lang="en-US" sz="16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𝐺𝑆</m:t>
                      </m:r>
                    </m:sub>
                  </m:sSub>
                  <m:r>
                    <a:rPr lang="en-US" sz="1600" b="0" i="1" kern="1200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−</m:t>
                  </m:r>
                  <m:sSub>
                    <m:sSubPr>
                      <m:ctrlPr>
                        <a:rPr lang="en-US" sz="16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en-US" sz="16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e>
                    <m:sub>
                      <m:r>
                        <a:rPr lang="en-US" sz="16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sub>
                  </m:sSub>
                  <m:r>
                    <a:rPr lang="en-US" sz="1600" b="0" i="1" kern="1200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)</m:t>
                  </m:r>
                  <m:sSub>
                    <m:sSubPr>
                      <m:ctrlPr>
                        <a:rPr lang="en-US" sz="16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en-US" sz="16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e>
                    <m:sub>
                      <m:r>
                        <a:rPr lang="en-US" sz="16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𝐷𝑆</m:t>
                      </m:r>
                    </m:sub>
                  </m:sSub>
                </m:e>
              </m:d>
            </m:oMath>
          </a14:m>
          <a:endParaRPr lang="en-US" sz="1600" kern="1200" dirty="0" smtClean="0">
            <a:solidFill>
              <a:schemeClr val="tx1"/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b>
                  <m:sSubPr>
                    <m:ctrlPr>
                      <a:rPr lang="en-US" sz="1600" b="0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 lang="en-US" sz="1600" b="0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𝑟</m:t>
                    </m:r>
                  </m:e>
                  <m:sub>
                    <m:r>
                      <a:rPr lang="en-US" sz="1600" b="0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𝐷𝑆</m:t>
                    </m:r>
                  </m:sub>
                </m:sSub>
                <m:r>
                  <a:rPr lang="en-US" sz="1600" b="0" i="1" kern="120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m:t>=</m:t>
                </m:r>
                <m:f>
                  <m:fPr>
                    <m:ctrlPr>
                      <a:rPr lang="en-US" sz="1600" b="0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</m:ctrlPr>
                  </m:fPr>
                  <m:num>
                    <m:sSub>
                      <m:sSubPr>
                        <m:ctrlPr>
                          <a:rPr lang="en-US" sz="1600" b="0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600" b="0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𝐷𝑆</m:t>
                        </m:r>
                      </m:sub>
                    </m:sSub>
                  </m:num>
                  <m:den>
                    <m:sSub>
                      <m:sSubPr>
                        <m:ctrlPr>
                          <a:rPr lang="en-US" sz="1600" b="0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600" b="0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den>
                </m:f>
                <m:r>
                  <a:rPr lang="en-US" sz="1600" b="0" i="1" kern="120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m:t>=</m:t>
                </m:r>
                <m:f>
                  <m:fPr>
                    <m:ctrlPr>
                      <a:rPr lang="en-US" sz="1600" b="0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</m:ctrlPr>
                  </m:fPr>
                  <m:num>
                    <m:r>
                      <a:rPr lang="en-US" sz="1600" b="0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</m:num>
                  <m:den>
                    <m:r>
                      <a:rPr lang="en-US" sz="1600" b="0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sSub>
                      <m:sSubPr>
                        <m:ctrlPr>
                          <a:rPr lang="en-US" sz="1600" b="0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600" b="0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600" b="0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𝐺𝑆</m:t>
                        </m:r>
                      </m:sub>
                    </m:sSub>
                    <m:r>
                      <a:rPr lang="en-US" sz="1600" b="0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600" b="0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600" b="0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1600" b="0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den>
                </m:f>
              </m:oMath>
            </m:oMathPara>
          </a14:m>
          <a:endParaRPr lang="en-US" sz="1600" kern="1200" dirty="0" smtClean="0">
            <a:solidFill>
              <a:schemeClr val="tx1"/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m:rPr>
                    <m:nor/>
                  </m:rPr>
                  <a:rPr lang="en-US" sz="1600" b="0" i="1" u="none" kern="120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m:t>g</m:t>
                </m:r>
                <m:r>
                  <a:rPr lang="en-US" sz="1600" b="0" i="1" u="none" kern="120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lang="en-US" sz="1600" b="0" i="1" kern="120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m:t>𝑘</m:t>
                </m:r>
                <m:sSub>
                  <m:sSubPr>
                    <m:ctrlPr>
                      <a:rPr lang="en-US" sz="1600" b="0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 lang="en-US" sz="1600" b="0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𝑉</m:t>
                    </m:r>
                  </m:e>
                  <m:sub>
                    <m:r>
                      <a:rPr lang="en-US" sz="1600" b="0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𝐺𝑆</m:t>
                    </m:r>
                  </m:sub>
                </m:sSub>
                <m:r>
                  <a:rPr lang="en-US" sz="1600" b="0" i="1" kern="120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m:t>−</m:t>
                </m:r>
                <m:sSub>
                  <m:sSubPr>
                    <m:ctrlPr>
                      <a:rPr lang="en-US" sz="1600" b="0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 lang="en-US" sz="1600" b="0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𝑉</m:t>
                    </m:r>
                  </m:e>
                  <m:sub>
                    <m:r>
                      <a:rPr lang="en-US" sz="1600" b="0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</m:sub>
                </m:sSub>
                <m:r>
                  <a:rPr lang="en-US" sz="1600" b="0" i="1" kern="120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m:t>) </m:t>
                </m:r>
              </m:oMath>
            </m:oMathPara>
          </a14:m>
          <a:endParaRPr lang="en-US" sz="1600" kern="1200" dirty="0" smtClean="0">
            <a:solidFill>
              <a:schemeClr val="tx1"/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>
              <a:solidFill>
                <a:schemeClr val="tx1"/>
              </a:solidFill>
            </a:rPr>
            <a:t>Transconductance</a:t>
          </a:r>
          <a:r>
            <a:rPr lang="en-US" sz="1400" kern="1200" dirty="0" smtClean="0">
              <a:solidFill>
                <a:schemeClr val="tx1"/>
              </a:solidFill>
            </a:rPr>
            <a:t> of the channel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93925" y="1201757"/>
        <a:ext cx="3018972" cy="3518364"/>
      </dsp:txXfrm>
    </dsp:sp>
    <dsp:sp modelId="{4F9A254B-0F4D-4AF0-9FE7-06444D5AC2BE}">
      <dsp:nvSpPr>
        <dsp:cNvPr id="0" name=""/>
        <dsp:cNvSpPr/>
      </dsp:nvSpPr>
      <dsp:spPr>
        <a:xfrm>
          <a:off x="3027504" y="929960"/>
          <a:ext cx="1629503" cy="2322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129"/>
              </a:lnTo>
              <a:lnTo>
                <a:pt x="1629503" y="116129"/>
              </a:lnTo>
              <a:lnTo>
                <a:pt x="1629503" y="232258"/>
              </a:lnTo>
            </a:path>
          </a:pathLst>
        </a:custGeom>
        <a:noFill/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C1E9A4-FB48-41C3-AB49-26EAF606823A}">
      <dsp:nvSpPr>
        <dsp:cNvPr id="0" name=""/>
        <dsp:cNvSpPr/>
      </dsp:nvSpPr>
      <dsp:spPr>
        <a:xfrm>
          <a:off x="3315192" y="1162219"/>
          <a:ext cx="2683630" cy="3016935"/>
        </a:xfrm>
        <a:prstGeom prst="roundRect">
          <a:avLst>
            <a:gd name="adj" fmla="val 10000"/>
          </a:avLst>
        </a:prstGeom>
        <a:solidFill>
          <a:srgbClr val="DCEFFC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If (</a:t>
          </a: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en-US" sz="1600" i="1" kern="1200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en-US" sz="1600" b="0" i="1" kern="1200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𝑉</m:t>
                  </m:r>
                </m:e>
                <m:sub>
                  <m:r>
                    <a:rPr lang="en-US" sz="1600" b="0" i="1" kern="1200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𝐷𝐺</m:t>
                  </m:r>
                </m:sub>
              </m:sSub>
              <m:r>
                <a:rPr lang="en-US" sz="1600" b="0" i="1" kern="120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m:t>≥</m:t>
              </m:r>
              <m:sSub>
                <m:sSubPr>
                  <m:ctrlPr>
                    <a:rPr lang="en-US" sz="1600" i="1" kern="1200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en-US" sz="1600" b="0" i="1" kern="1200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−</m:t>
                  </m:r>
                  <m:r>
                    <a:rPr lang="en-US" sz="1600" b="0" i="1" kern="1200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𝑉</m:t>
                  </m:r>
                </m:e>
                <m:sub>
                  <m:r>
                    <a:rPr lang="en-US" sz="1600" b="0" i="1" kern="1200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𝑡</m:t>
                  </m:r>
                </m:sub>
              </m:sSub>
            </m:oMath>
          </a14:m>
          <a:r>
            <a:rPr lang="en-US" sz="1600" kern="1200" dirty="0" smtClean="0">
              <a:solidFill>
                <a:schemeClr val="tx1"/>
              </a:solidFill>
            </a:rPr>
            <a:t>)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u="sng" kern="1200" dirty="0" smtClean="0">
              <a:solidFill>
                <a:schemeClr val="tx1"/>
              </a:solidFill>
            </a:rPr>
            <a:t>Pinch-off region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b>
                  <m:sSubPr>
                    <m:ctrlPr>
                      <a:rPr lang="en-US" sz="1600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 lang="en-US" sz="1600" b="0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</m:e>
                  <m:sub>
                    <m:r>
                      <a:rPr lang="en-US" sz="1600" b="0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</m:sub>
                </m:sSub>
                <m:r>
                  <a:rPr lang="en-US" sz="1600" b="0" i="1" kern="120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m:t>=</m:t>
                </m:r>
                <m:f>
                  <m:fPr>
                    <m:ctrlPr>
                      <a:rPr lang="en-US" sz="1600" b="0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</m:ctrlPr>
                  </m:fPr>
                  <m:num>
                    <m:r>
                      <a:rPr lang="en-US" sz="1600" b="0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num>
                  <m:den>
                    <m:r>
                      <a:rPr lang="en-US" sz="1600" b="0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</m:den>
                </m:f>
                <m:d>
                  <m:dPr>
                    <m:begChr m:val="["/>
                    <m:endChr m:val="]"/>
                    <m:ctrlPr>
                      <a:rPr lang="en-US" sz="1600" b="0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</m:ctrlPr>
                  </m:dPr>
                  <m:e>
                    <m:sSup>
                      <m:sSupPr>
                        <m:ctrlPr>
                          <a:rPr lang="en-US" sz="1600" b="0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600" b="0" i="1" kern="120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kern="120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600" b="0" i="1" kern="120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600" b="0" i="1" kern="120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𝐺𝑆</m:t>
                            </m:r>
                          </m:sub>
                        </m:sSub>
                        <m:r>
                          <a:rPr lang="en-US" sz="1600" b="0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1600" b="0" i="1" kern="120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kern="120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600" b="0" i="1" kern="120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1600" b="0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 </m:t>
                        </m:r>
                      </m:e>
                      <m:sup>
                        <m:r>
                          <a:rPr lang="en-US" sz="1600" b="0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e>
                </m:d>
              </m:oMath>
            </m:oMathPara>
          </a14:m>
          <a:endParaRPr lang="en-US" sz="1600" u="sng" kern="1200" dirty="0" smtClean="0">
            <a:solidFill>
              <a:schemeClr val="tx1"/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b>
                  <m:sSubPr>
                    <m:ctrlPr>
                      <a:rPr lang="en-US" sz="1400" i="1" u="none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m:rPr>
                        <m:nor/>
                      </m:rPr>
                      <a:rPr lang="en-US" sz="1400" b="0" i="1" u="none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g</m:t>
                    </m:r>
                  </m:e>
                  <m:sub>
                    <m:r>
                      <a:rPr lang="en-US" sz="1400" b="0" i="1" u="none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</m:sub>
                </m:sSub>
                <m:r>
                  <a:rPr lang="en-US" sz="1400" b="0" i="1" u="none" kern="120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lang="en-US" sz="1400" b="0" i="1" u="none" kern="120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m:t>𝑡𝑟𝑎𝑛𝑠𝑐𝑜𝑛𝑑𝑢𝑐𝑡𝑎𝑛𝑐𝑒</m:t>
                </m:r>
              </m:oMath>
            </m:oMathPara>
          </a14:m>
          <a:endParaRPr lang="en-US" sz="1400" b="0" u="none" kern="1200" dirty="0" smtClean="0">
            <a:solidFill>
              <a:schemeClr val="tx1"/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b>
                  <m:sSubPr>
                    <m:ctrlPr>
                      <a:rPr lang="en-US" sz="1400" i="1" u="none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m:rPr>
                        <m:nor/>
                      </m:rPr>
                      <a:rPr lang="en-US" sz="1400" b="0" i="1" u="none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g</m:t>
                    </m:r>
                  </m:e>
                  <m:sub>
                    <m:r>
                      <a:rPr lang="en-US" sz="1400" b="0" i="1" u="none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</m:sub>
                </m:sSub>
                <m:r>
                  <a:rPr lang="en-US" sz="1400" b="0" i="1" u="none" kern="120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m:t>=</m:t>
                </m:r>
                <m:f>
                  <m:fPr>
                    <m:ctrlPr>
                      <a:rPr lang="en-US" sz="1400" b="0" i="1" u="none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</m:ctrlPr>
                  </m:fPr>
                  <m:num>
                    <m:r>
                      <a:rPr lang="en-US" sz="1400" b="0" i="1" u="none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𝜕</m:t>
                    </m:r>
                    <m:sSub>
                      <m:sSubPr>
                        <m:ctrlPr>
                          <a:rPr lang="en-US" sz="1400" b="0" i="1" u="none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u="none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400" b="0" i="1" u="none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b>
                    </m:sSub>
                  </m:num>
                  <m:den>
                    <m:r>
                      <a:rPr lang="en-US" sz="1400" b="0" i="1" u="none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𝜕</m:t>
                    </m:r>
                    <m:sSub>
                      <m:sSubPr>
                        <m:ctrlPr>
                          <a:rPr lang="en-US" sz="1400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400" b="0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𝐺𝑆</m:t>
                        </m:r>
                      </m:sub>
                    </m:sSub>
                  </m:den>
                </m:f>
                <m:r>
                  <a:rPr lang="en-US" sz="1400" b="0" i="1" u="none" kern="120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lang="en-US" sz="1400" b="0" i="1" kern="120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m:t>𝑘</m:t>
                </m:r>
                <m:sSub>
                  <m:sSubPr>
                    <m:ctrlPr>
                      <a:rPr lang="en-US" sz="1400" b="0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 lang="en-US" sz="1400" b="0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b="0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𝑉</m:t>
                    </m:r>
                  </m:e>
                  <m:sub>
                    <m:r>
                      <a:rPr lang="en-US" sz="1400" b="0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𝐺𝑆</m:t>
                    </m:r>
                  </m:sub>
                </m:sSub>
                <m:r>
                  <a:rPr lang="en-US" sz="1400" b="0" i="1" kern="120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m:t>−</m:t>
                </m:r>
                <m:sSub>
                  <m:sSubPr>
                    <m:ctrlPr>
                      <a:rPr lang="en-US" sz="1400" b="0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 lang="en-US" sz="1400" b="0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𝑉</m:t>
                    </m:r>
                  </m:e>
                  <m:sub>
                    <m:r>
                      <a:rPr lang="en-US" sz="1400" b="0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</m:sub>
                </m:sSub>
                <m:r>
                  <a:rPr lang="en-US" sz="1400" b="0" i="1" kern="120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m:t>) </m:t>
                </m:r>
              </m:oMath>
            </m:oMathPara>
          </a14:m>
          <a:endParaRPr lang="en-US" sz="1400" u="none" kern="1200" dirty="0" smtClean="0">
            <a:solidFill>
              <a:schemeClr val="tx1"/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u="none" kern="1200" dirty="0" err="1" smtClean="0">
              <a:solidFill>
                <a:schemeClr val="tx1"/>
              </a:solidFill>
            </a:rPr>
            <a:t>Transconductance</a:t>
          </a:r>
          <a:r>
            <a:rPr lang="en-US" sz="1400" u="none" kern="1200" dirty="0" smtClean="0">
              <a:solidFill>
                <a:schemeClr val="tx1"/>
              </a:solidFill>
            </a:rPr>
            <a:t> of the amplifier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>
            <a:solidFill>
              <a:schemeClr val="tx1"/>
            </a:solidFill>
          </a:endParaRPr>
        </a:p>
      </dsp:txBody>
      <dsp:txXfrm>
        <a:off x="3393793" y="1240820"/>
        <a:ext cx="2526428" cy="2859733"/>
      </dsp:txXfrm>
    </dsp:sp>
    <dsp:sp modelId="{EA9B3383-7727-4903-A08D-571DFCAFB622}">
      <dsp:nvSpPr>
        <dsp:cNvPr id="0" name=""/>
        <dsp:cNvSpPr/>
      </dsp:nvSpPr>
      <dsp:spPr>
        <a:xfrm>
          <a:off x="4934787" y="441149"/>
          <a:ext cx="2110907" cy="1396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830"/>
              </a:lnTo>
              <a:lnTo>
                <a:pt x="2110907" y="69830"/>
              </a:lnTo>
              <a:lnTo>
                <a:pt x="2110907" y="139660"/>
              </a:lnTo>
            </a:path>
          </a:pathLst>
        </a:custGeom>
        <a:noFill/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7B805E-CD5F-4AB8-94C6-A85AF8BBE4C3}">
      <dsp:nvSpPr>
        <dsp:cNvPr id="0" name=""/>
        <dsp:cNvSpPr/>
      </dsp:nvSpPr>
      <dsp:spPr>
        <a:xfrm>
          <a:off x="6377270" y="580810"/>
          <a:ext cx="1336847" cy="266978"/>
        </a:xfrm>
        <a:prstGeom prst="roundRect">
          <a:avLst>
            <a:gd name="adj" fmla="val 10000"/>
          </a:avLst>
        </a:prstGeom>
        <a:solidFill>
          <a:srgbClr val="FF0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If </a:t>
          </a: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en-US" sz="1800" i="1" kern="1200" smtClean="0"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en-US" sz="1800" b="0" i="1" kern="1200" smtClean="0">
                      <a:latin typeface="Cambria Math" panose="02040503050406030204" pitchFamily="18" charset="0"/>
                    </a:rPr>
                    <m:t>𝑉</m:t>
                  </m:r>
                </m:e>
                <m:sub>
                  <m:r>
                    <a:rPr lang="en-US" sz="1800" b="0" i="1" kern="1200" smtClean="0">
                      <a:latin typeface="Cambria Math" panose="02040503050406030204" pitchFamily="18" charset="0"/>
                    </a:rPr>
                    <m:t>𝐺𝑆</m:t>
                  </m:r>
                </m:sub>
              </m:sSub>
              <m:r>
                <a:rPr lang="en-US" sz="1800" b="0" i="1" kern="120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m:t>≤</m:t>
              </m:r>
              <m:sSub>
                <m:sSubPr>
                  <m:ctrlPr>
                    <a:rPr lang="en-US" sz="1800" i="1" kern="1200" smtClean="0"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en-US" sz="1800" b="0" i="1" kern="1200" smtClean="0">
                      <a:latin typeface="Cambria Math" panose="02040503050406030204" pitchFamily="18" charset="0"/>
                    </a:rPr>
                    <m:t>𝑉</m:t>
                  </m:r>
                </m:e>
                <m:sub>
                  <m:r>
                    <a:rPr lang="en-US" sz="1800" b="0" i="1" kern="1200" smtClean="0">
                      <a:latin typeface="Cambria Math" panose="02040503050406030204" pitchFamily="18" charset="0"/>
                    </a:rPr>
                    <m:t>𝑡</m:t>
                  </m:r>
                </m:sub>
              </m:sSub>
            </m:oMath>
          </a14:m>
          <a:endParaRPr lang="en-US" sz="1800" kern="1200" dirty="0" smtClean="0"/>
        </a:p>
      </dsp:txBody>
      <dsp:txXfrm>
        <a:off x="6385090" y="588630"/>
        <a:ext cx="1321207" cy="251338"/>
      </dsp:txXfrm>
    </dsp:sp>
    <dsp:sp modelId="{7DE69828-233F-4035-A620-F7CF368BA2AC}">
      <dsp:nvSpPr>
        <dsp:cNvPr id="0" name=""/>
        <dsp:cNvSpPr/>
      </dsp:nvSpPr>
      <dsp:spPr>
        <a:xfrm>
          <a:off x="6999974" y="847788"/>
          <a:ext cx="91440" cy="33876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9380"/>
              </a:lnTo>
              <a:lnTo>
                <a:pt x="49439" y="169380"/>
              </a:lnTo>
              <a:lnTo>
                <a:pt x="49439" y="338760"/>
              </a:lnTo>
            </a:path>
          </a:pathLst>
        </a:custGeom>
        <a:noFill/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CEBE53-AB23-400F-89E9-B0CBB0580806}">
      <dsp:nvSpPr>
        <dsp:cNvPr id="0" name=""/>
        <dsp:cNvSpPr/>
      </dsp:nvSpPr>
      <dsp:spPr>
        <a:xfrm>
          <a:off x="6212127" y="1186548"/>
          <a:ext cx="1674572" cy="823129"/>
        </a:xfrm>
        <a:prstGeom prst="roundRect">
          <a:avLst>
            <a:gd name="adj" fmla="val 10000"/>
          </a:avLst>
        </a:prstGeom>
        <a:solidFill>
          <a:srgbClr val="FF3399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u="sng" kern="1200" dirty="0" smtClean="0"/>
            <a:t>Cutoff region </a:t>
          </a:r>
          <a:endParaRPr lang="en-US" sz="1600" u="sng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ym typeface="Wingdings" panose="05000000000000000000" pitchFamily="2" charset="2"/>
            </a:rPr>
            <a:t> </a:t>
          </a: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en-US" sz="1600" i="1" kern="1200" smtClean="0"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en-US" sz="1600" b="0" i="1" kern="1200" smtClean="0">
                      <a:latin typeface="Cambria Math" panose="02040503050406030204" pitchFamily="18" charset="0"/>
                    </a:rPr>
                    <m:t>𝑖</m:t>
                  </m:r>
                </m:e>
                <m:sub>
                  <m:r>
                    <a:rPr lang="en-US" sz="1600" b="0" i="1" kern="1200" smtClean="0">
                      <a:latin typeface="Cambria Math" panose="02040503050406030204" pitchFamily="18" charset="0"/>
                    </a:rPr>
                    <m:t>𝐷</m:t>
                  </m:r>
                </m:sub>
              </m:sSub>
              <m:r>
                <a:rPr lang="en-US" sz="1600" b="0" i="1" kern="1200" smtClean="0">
                  <a:latin typeface="Cambria Math" panose="02040503050406030204" pitchFamily="18" charset="0"/>
                </a:rPr>
                <m:t>=</m:t>
              </m:r>
              <m:r>
                <a:rPr lang="en-US" sz="1600" b="0" i="1" kern="1200" smtClean="0">
                  <a:latin typeface="Cambria Math" panose="02040503050406030204" pitchFamily="18" charset="0"/>
                </a:rPr>
                <m:t>0</m:t>
              </m:r>
            </m:oMath>
          </a14:m>
          <a:endParaRPr lang="en-US" sz="1600" kern="1200" dirty="0"/>
        </a:p>
      </dsp:txBody>
      <dsp:txXfrm>
        <a:off x="6236236" y="1210657"/>
        <a:ext cx="1626354" cy="7749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F036C7-527D-4F0B-A7AF-EC6789C9E164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894FA0-F280-427E-B4C6-445B2F76A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779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D1377AF-2D24-45FE-BCDD-75869716F150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646785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Add a “Load Line” to find the Quiescent point.</a:t>
            </a:r>
          </a:p>
        </p:txBody>
      </p:sp>
      <p:sp>
        <p:nvSpPr>
          <p:cNvPr id="1290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fld id="{BE1D683D-D79E-4FC3-BD52-0E7BD307086F}" type="slidenum">
              <a:rPr lang="en-US" altLang="en-US" sz="1200">
                <a:latin typeface="Arial" panose="020B0604020202020204" pitchFamily="34" charset="0"/>
              </a:rPr>
              <a:pPr eaLnBrk="1" hangingPunct="1"/>
              <a:t>38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1976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300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fld id="{4D456156-C1AA-49C9-869C-7BE6C033FA9E}" type="slidenum">
              <a:rPr lang="en-US" altLang="en-US" sz="1200">
                <a:latin typeface="Arial" panose="020B0604020202020204" pitchFamily="34" charset="0"/>
              </a:rPr>
              <a:pPr eaLnBrk="1" hangingPunct="1"/>
              <a:t>39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538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Note that MOSFETs are more recent development than Bipolar transistors.</a:t>
            </a:r>
          </a:p>
          <a:p>
            <a:endParaRPr lang="en-US" altLang="en-US" smtClean="0">
              <a:latin typeface="Arial" panose="020B0604020202020204" pitchFamily="34" charset="0"/>
            </a:endParaRPr>
          </a:p>
          <a:p>
            <a:r>
              <a:rPr lang="en-US" altLang="en-US" smtClean="0">
                <a:latin typeface="Arial" panose="020B0604020202020204" pitchFamily="34" charset="0"/>
              </a:rPr>
              <a:t>Bipolar transistors were just beginning to be covered in EE curricula when I was in school (early 1960’s).</a:t>
            </a:r>
          </a:p>
          <a:p>
            <a:endParaRPr lang="en-US" altLang="en-US" smtClean="0">
              <a:latin typeface="Arial" panose="020B0604020202020204" pitchFamily="34" charset="0"/>
            </a:endParaRPr>
          </a:p>
          <a:p>
            <a:r>
              <a:rPr lang="en-US" altLang="en-US" smtClean="0">
                <a:latin typeface="Arial" panose="020B0604020202020204" pitchFamily="34" charset="0"/>
              </a:rPr>
              <a:t>There was no mention of MOSFETS in that period.</a:t>
            </a:r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fld id="{5F5765D9-1678-4D24-A9BA-BCA2C9D352E3}" type="slidenum">
              <a:rPr lang="en-US" altLang="en-US" sz="1200">
                <a:latin typeface="Arial" panose="020B0604020202020204" pitchFamily="34" charset="0"/>
              </a:rPr>
              <a:pPr eaLnBrk="1" hangingPunct="1"/>
              <a:t>4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2178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Enhancement mode vs. Depletion Mode devices differ in their Gate voltage characteristics.</a:t>
            </a:r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fld id="{709B45C9-F13A-49E3-95E9-6F6E5DF0234E}" type="slidenum">
              <a:rPr lang="en-US" altLang="en-US" sz="1200">
                <a:latin typeface="Arial" panose="020B0604020202020204" pitchFamily="34" charset="0"/>
              </a:rPr>
              <a:pPr eaLnBrk="1" hangingPunct="1"/>
              <a:t>14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3652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The IC substrate is “diode isolated”</a:t>
            </a:r>
          </a:p>
        </p:txBody>
      </p:sp>
      <p:sp>
        <p:nvSpPr>
          <p:cNvPr id="1187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fld id="{A8720E94-FA63-4BB1-82EB-8A56D428147C}" type="slidenum">
              <a:rPr lang="en-US" altLang="en-US" sz="1200">
                <a:latin typeface="Arial" panose="020B0604020202020204" pitchFamily="34" charset="0"/>
              </a:rPr>
              <a:pPr eaLnBrk="1" hangingPunct="1"/>
              <a:t>15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0820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Negative charge concentration is “enhanced” by a positive voltage on the gate.</a:t>
            </a:r>
          </a:p>
          <a:p>
            <a:endParaRPr lang="en-US" altLang="en-US" smtClean="0">
              <a:latin typeface="Arial" panose="020B0604020202020204" pitchFamily="34" charset="0"/>
            </a:endParaRPr>
          </a:p>
          <a:p>
            <a:r>
              <a:rPr lang="en-US" altLang="en-US" smtClean="0">
                <a:latin typeface="Arial" panose="020B0604020202020204" pitchFamily="34" charset="0"/>
              </a:rPr>
              <a:t>This creates an induced channel for current flow between the Drain and the Source regions.</a:t>
            </a:r>
          </a:p>
          <a:p>
            <a:endParaRPr lang="en-US" altLang="en-US" smtClean="0">
              <a:latin typeface="Arial" panose="020B0604020202020204" pitchFamily="34" charset="0"/>
            </a:endParaRPr>
          </a:p>
          <a:p>
            <a:r>
              <a:rPr lang="en-US" altLang="en-US" smtClean="0">
                <a:latin typeface="Arial" panose="020B0604020202020204" pitchFamily="34" charset="0"/>
              </a:rPr>
              <a:t>I am always bothered by the naming convention as current flows from the drain to the source.  </a:t>
            </a:r>
            <a:r>
              <a:rPr lang="en-US" altLang="en-US" smtClean="0">
                <a:latin typeface="Arial" panose="020B0604020202020204" pitchFamily="34" charset="0"/>
                <a:sym typeface="Wingdings" panose="05000000000000000000" pitchFamily="2" charset="2"/>
              </a:rPr>
              <a:t></a:t>
            </a:r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fld id="{BA573F1F-74E1-4005-B367-D66CC1E2205B}" type="slidenum">
              <a:rPr lang="en-US" altLang="en-US" sz="1200">
                <a:latin typeface="Arial" panose="020B0604020202020204" pitchFamily="34" charset="0"/>
              </a:rPr>
              <a:pPr eaLnBrk="1" hangingPunct="1"/>
              <a:t>19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6865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SiO</a:t>
            </a:r>
            <a:r>
              <a:rPr lang="en-US" altLang="en-US" baseline="-25000" smtClean="0">
                <a:latin typeface="Arial" panose="020B0604020202020204" pitchFamily="34" charset="0"/>
              </a:rPr>
              <a:t>2</a:t>
            </a:r>
            <a:r>
              <a:rPr lang="en-US" altLang="en-US" smtClean="0">
                <a:latin typeface="Arial" panose="020B0604020202020204" pitchFamily="34" charset="0"/>
              </a:rPr>
              <a:t> is glass!</a:t>
            </a:r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fld id="{E0783DBA-6BDA-4D78-9033-7849AC119435}" type="slidenum">
              <a:rPr lang="en-US" altLang="en-US" sz="1200">
                <a:latin typeface="Arial" panose="020B0604020202020204" pitchFamily="34" charset="0"/>
              </a:rPr>
              <a:pPr eaLnBrk="1" hangingPunct="1"/>
              <a:t>21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2646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MOSFETs are voltage controlled resistors!</a:t>
            </a:r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fld id="{508371F3-2E19-4C23-B2BB-8187D11DAB91}" type="slidenum">
              <a:rPr lang="en-US" altLang="en-US" sz="1200">
                <a:latin typeface="Arial" panose="020B0604020202020204" pitchFamily="34" charset="0"/>
              </a:rPr>
              <a:pPr eaLnBrk="1" hangingPunct="1"/>
              <a:t>24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9520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Note that there are several different circuit symbols used for MOSFETs.  The symbol used for P-Channel MOSFETs in Multisim causes much confusion.</a:t>
            </a:r>
          </a:p>
        </p:txBody>
      </p:sp>
      <p:sp>
        <p:nvSpPr>
          <p:cNvPr id="1259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fld id="{CCF5344F-7D55-41E2-BC84-D2D113B21451}" type="slidenum">
              <a:rPr lang="en-US" altLang="en-US" sz="1200">
                <a:latin typeface="Arial" panose="020B0604020202020204" pitchFamily="34" charset="0"/>
              </a:rPr>
              <a:pPr eaLnBrk="1" hangingPunct="1"/>
              <a:t>33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2592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The “symmetry” is not quite true for commercially available devices due to connection from the substrate to the source.  They do not wok when upside down.</a:t>
            </a:r>
          </a:p>
        </p:txBody>
      </p:sp>
      <p:sp>
        <p:nvSpPr>
          <p:cNvPr id="1269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fld id="{E71D6337-9CEF-46A1-86B5-65DBBE27F8C6}" type="slidenum">
              <a:rPr lang="en-US" altLang="en-US" sz="1200">
                <a:latin typeface="Arial" panose="020B0604020202020204" pitchFamily="34" charset="0"/>
              </a:rPr>
              <a:pPr eaLnBrk="1" hangingPunct="1"/>
              <a:t>34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034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44B6834F-1F7A-4846-9104-9E06BA135EBC}" type="datetime1">
              <a:rPr lang="en-US" smtClean="0"/>
              <a:t>12/8/2017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r>
              <a:rPr lang="en-US" smtClean="0"/>
              <a:t> Oxford University Publishing Microelectronic Circuits by Adel S. Sedra and Kenneth C. Smith (0195323033)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1207B782-A207-460B-B11B-32D5F2B1971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208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BEA9D-10DE-4BC1-90CE-B924BBB1C2D4}" type="datetime1">
              <a:rPr lang="en-US" smtClean="0"/>
              <a:t>12/8/2017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Oxford University Publishing Microelectronic Circuits by Adel S. Sedra and Kenneth C. Smith (0195323033)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7B782-A207-460B-B11B-32D5F2B19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802203"/>
      </p:ext>
    </p:extLst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BEA9D-10DE-4BC1-90CE-B924BBB1C2D4}" type="datetime1">
              <a:rPr lang="en-US" smtClean="0"/>
              <a:t>12/8/2017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Oxford University Publishing Microelectronic Circuits by Adel S. Sedra and Kenneth C. Smith (0195323033)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7B782-A207-460B-B11B-32D5F2B1971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0818010"/>
      </p:ext>
    </p:extLst>
  </p:cSld>
  <p:clrMapOvr>
    <a:masterClrMapping/>
  </p:clrMapOvr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BEA9D-10DE-4BC1-90CE-B924BBB1C2D4}" type="datetime1">
              <a:rPr lang="en-US" smtClean="0"/>
              <a:t>12/8/2017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Oxford University Publishing Microelectronic Circuits by Adel S. Sedra and Kenneth C. Smith (0195323033)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7B782-A207-460B-B11B-32D5F2B1971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5373737"/>
      </p:ext>
    </p:extLst>
  </p:cSld>
  <p:clrMapOvr>
    <a:masterClrMapping/>
  </p:clrMapOvr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BEA9D-10DE-4BC1-90CE-B924BBB1C2D4}" type="datetime1">
              <a:rPr lang="en-US" smtClean="0"/>
              <a:t>12/8/2017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Oxford University Publishing Microelectronic Circuits by Adel S. Sedra and Kenneth C. Smith (0195323033)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7B782-A207-460B-B11B-32D5F2B19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929114"/>
      </p:ext>
    </p:extLst>
  </p:cSld>
  <p:clrMapOvr>
    <a:masterClrMapping/>
  </p:clrMapOvr>
  <p:hf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BEA9D-10DE-4BC1-90CE-B924BBB1C2D4}" type="datetime1">
              <a:rPr lang="en-US" smtClean="0"/>
              <a:t>12/8/2017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Oxford University Publishing Microelectronic Circuits by Adel S. Sedra and Kenneth C. Smith (0195323033)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7B782-A207-460B-B11B-32D5F2B1971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3239902"/>
      </p:ext>
    </p:extLst>
  </p:cSld>
  <p:clrMapOvr>
    <a:masterClrMapping/>
  </p:clrMapOvr>
  <p:hf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BEA9D-10DE-4BC1-90CE-B924BBB1C2D4}" type="datetime1">
              <a:rPr lang="en-US" smtClean="0"/>
              <a:t>12/8/2017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Oxford University Publishing Microelectronic Circuits by Adel S. Sedra and Kenneth C. Smith (0195323033)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7B782-A207-460B-B11B-32D5F2B1971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4109102"/>
      </p:ext>
    </p:extLst>
  </p:cSld>
  <p:clrMapOvr>
    <a:masterClrMapping/>
  </p:clrMapOvr>
  <p:hf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3C3EF-C0AE-4C36-A440-40612B0A608D}" type="datetime1">
              <a:rPr lang="en-US" smtClean="0"/>
              <a:t>12/8/2017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Oxford University Publishing Microelectronic Circuits by Adel S. Sedra and Kenneth C. Smith (0195323033)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7B782-A207-460B-B11B-32D5F2B1971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12265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D98B3-9106-4C2E-ACE9-CAA78D82BCC0}" type="datetime1">
              <a:rPr lang="en-US" smtClean="0"/>
              <a:t>12/8/2017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Oxford University Publishing Microelectronic Circuits by Adel S. Sedra and Kenneth C. Smith (0195323033)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7B782-A207-460B-B11B-32D5F2B1971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9756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45D9C-1786-4CA3-9CCD-8EF3677A05E1}" type="datetime1">
              <a:rPr lang="en-US" smtClean="0"/>
              <a:t>12/8/2017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Oxford University Publishing Microelectronic Circuits by Adel S. Sedra and Kenneth C. Smith (0195323033)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7B782-A207-460B-B11B-32D5F2B19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98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3F670-7F52-4FF0-9B8F-D8F43CE2023F}" type="datetime1">
              <a:rPr lang="en-US" smtClean="0"/>
              <a:t>12/8/2017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Oxford University Publishing Microelectronic Circuits by Adel S. Sedra and Kenneth C. Smith (0195323033)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7B782-A207-460B-B11B-32D5F2B19719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9386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41997-146E-4911-A331-4CB2C9B21782}" type="datetime1">
              <a:rPr lang="en-US" smtClean="0"/>
              <a:t>12/8/2017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Oxford University Publishing Microelectronic Circuits by Adel S. Sedra and Kenneth C. Smith (0195323033)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7B782-A207-460B-B11B-32D5F2B19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969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74A55-969E-4F30-B25D-6341E4730606}" type="datetime1">
              <a:rPr lang="en-US" smtClean="0"/>
              <a:t>12/8/2017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Oxford University Publishing Microelectronic Circuits by Adel S. Sedra and Kenneth C. Smith (0195323033)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7B782-A207-460B-B11B-32D5F2B19719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2729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8D701-016B-4CAC-A262-93786DA9F178}" type="datetime1">
              <a:rPr lang="en-US" smtClean="0"/>
              <a:t>12/8/2017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Oxford University Publishing Microelectronic Circuits by Adel S. Sedra and Kenneth C. Smith (0195323033)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7B782-A207-460B-B11B-32D5F2B1971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6989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11D2E-007B-4B32-B450-C9C72817DAFF}" type="datetime1">
              <a:rPr lang="en-US" smtClean="0"/>
              <a:t>12/8/2017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Oxford University Publishing Microelectronic Circuits by Adel S. Sedra and Kenneth C. Smith (0195323033)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7B782-A207-460B-B11B-32D5F2B19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34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A2653-7AD3-4D6D-9FFB-90D79E6DEE47}" type="datetime1">
              <a:rPr lang="en-US" smtClean="0"/>
              <a:t>12/8/2017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Oxford University Publishing Microelectronic Circuits by Adel S. Sedra and Kenneth C. Smith (0195323033)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7B782-A207-460B-B11B-32D5F2B1971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1636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4B936-7A92-4F19-8E67-9835D1A790DE}" type="datetime1">
              <a:rPr lang="en-US" smtClean="0"/>
              <a:t>12/8/2017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Oxford University Publishing Microelectronic Circuits by Adel S. Sedra and Kenneth C. Smith (0195323033)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7B782-A207-460B-B11B-32D5F2B19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491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7DBEA9D-10DE-4BC1-90CE-B924BBB1C2D4}" type="datetime1">
              <a:rPr lang="en-US" smtClean="0"/>
              <a:t>12/8/2017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 smtClean="0"/>
              <a:t> Oxford University Publishing Microelectronic Circuits by Adel S. Sedra and Kenneth C. Smith (0195323033)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207B782-A207-460B-B11B-32D5F2B19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147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0.png"/><Relationship Id="rId5" Type="http://schemas.openxmlformats.org/officeDocument/2006/relationships/image" Target="../media/image120.png"/><Relationship Id="rId4" Type="http://schemas.openxmlformats.org/officeDocument/2006/relationships/image" Target="../media/image1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11" Type="http://schemas.openxmlformats.org/officeDocument/2006/relationships/image" Target="../media/image19.png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8.wmf"/><Relationship Id="rId4" Type="http://schemas.openxmlformats.org/officeDocument/2006/relationships/oleObject" Target="../embeddings/oleObject1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0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1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2.wmf"/><Relationship Id="rId4" Type="http://schemas.openxmlformats.org/officeDocument/2006/relationships/oleObject" Target="../embeddings/oleObject5.bin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5.jpeg"/><Relationship Id="rId4" Type="http://schemas.openxmlformats.org/officeDocument/2006/relationships/image" Target="../media/image34.w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 txBox="1">
            <a:spLocks/>
          </p:cNvSpPr>
          <p:nvPr/>
        </p:nvSpPr>
        <p:spPr bwMode="auto">
          <a:xfrm>
            <a:off x="685800" y="2339975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4686300" algn="l"/>
              </a:tabLst>
              <a:defRPr/>
            </a:pPr>
            <a:r>
              <a:rPr lang="en-US" sz="4400" dirty="0"/>
              <a:t>Lecture </a:t>
            </a:r>
            <a:r>
              <a:rPr lang="en-US" sz="4400" dirty="0" smtClean="0"/>
              <a:t>08</a:t>
            </a: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 smtClean="0"/>
              <a:t>Field Effect Transistors (1)</a:t>
            </a:r>
            <a:endParaRPr lang="en-US" altLang="en-US" sz="4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411" name="Subtitle 2"/>
          <p:cNvSpPr txBox="1">
            <a:spLocks/>
          </p:cNvSpPr>
          <p:nvPr/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en-US" altLang="en-US" sz="3200" dirty="0">
                <a:solidFill>
                  <a:schemeClr val="tx1"/>
                </a:solidFill>
                <a:latin typeface="Calibri" panose="020F0502020204030204" pitchFamily="34" charset="0"/>
              </a:rPr>
              <a:t>Prepared By</a:t>
            </a:r>
          </a:p>
          <a:p>
            <a:pPr algn="ctr" eaLnBrk="1" hangingPunct="1"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en-US" altLang="en-US" sz="3200" dirty="0">
                <a:solidFill>
                  <a:schemeClr val="tx1"/>
                </a:solidFill>
                <a:latin typeface="Calibri" panose="020F0502020204030204" pitchFamily="34" charset="0"/>
              </a:rPr>
              <a:t>Dr. Eng. </a:t>
            </a:r>
            <a:r>
              <a:rPr lang="en-US" altLang="en-US" sz="3200" dirty="0" err="1">
                <a:solidFill>
                  <a:schemeClr val="tx1"/>
                </a:solidFill>
                <a:latin typeface="Calibri" panose="020F0502020204030204" pitchFamily="34" charset="0"/>
              </a:rPr>
              <a:t>Sherif</a:t>
            </a:r>
            <a:r>
              <a:rPr lang="en-US" altLang="en-US" sz="3200" dirty="0">
                <a:solidFill>
                  <a:schemeClr val="tx1"/>
                </a:solidFill>
                <a:latin typeface="Calibri" panose="020F0502020204030204" pitchFamily="34" charset="0"/>
              </a:rPr>
              <a:t> Hekal</a:t>
            </a:r>
          </a:p>
          <a:p>
            <a:pPr algn="ctr" eaLnBrk="1" hangingPunct="1"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en-US" altLang="en-US" sz="3200" dirty="0">
                <a:solidFill>
                  <a:schemeClr val="tx1"/>
                </a:solidFill>
                <a:latin typeface="Calibri" panose="020F0502020204030204" pitchFamily="34" charset="0"/>
              </a:rPr>
              <a:t>Assistant Professor, CCE department</a:t>
            </a:r>
          </a:p>
        </p:txBody>
      </p:sp>
      <p:sp>
        <p:nvSpPr>
          <p:cNvPr id="17412" name="TextBox 2"/>
          <p:cNvSpPr txBox="1">
            <a:spLocks noChangeArrowheads="1"/>
          </p:cNvSpPr>
          <p:nvPr/>
        </p:nvSpPr>
        <p:spPr bwMode="auto">
          <a:xfrm>
            <a:off x="2068513" y="990600"/>
            <a:ext cx="5006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3B42D1"/>
                </a:solidFill>
              </a:rPr>
              <a:t>CCE201: Solid State Electronic Devices</a:t>
            </a:r>
            <a:endParaRPr lang="en-US" altLang="en-US" sz="2400">
              <a:solidFill>
                <a:srgbClr val="3B42D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EAC791-352C-4518-A095-44E60C187E2D}" type="datetime1">
              <a:rPr lang="en-US" altLang="en-US"/>
              <a:pPr>
                <a:defRPr/>
              </a:pPr>
              <a:t>12/8/2017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Lecture 01</a:t>
            </a:r>
          </a:p>
        </p:txBody>
      </p:sp>
      <p:sp>
        <p:nvSpPr>
          <p:cNvPr id="1741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D4C5BECC-D102-42EA-9E3A-DF3AC69B9854}" type="slidenum">
              <a:rPr lang="en-US" altLang="en-US" smtClean="0">
                <a:solidFill>
                  <a:srgbClr val="898989"/>
                </a:solidFill>
              </a:rPr>
              <a:pPr/>
              <a:t>1</a:t>
            </a:fld>
            <a:endParaRPr lang="en-US" altLang="en-US" smtClean="0">
              <a:solidFill>
                <a:srgbClr val="898989"/>
              </a:solidFill>
            </a:endParaRPr>
          </a:p>
        </p:txBody>
      </p:sp>
      <p:sp>
        <p:nvSpPr>
          <p:cNvPr id="17416" name="TextBox 8"/>
          <p:cNvSpPr txBox="1">
            <a:spLocks noChangeArrowheads="1"/>
          </p:cNvSpPr>
          <p:nvPr/>
        </p:nvSpPr>
        <p:spPr bwMode="auto">
          <a:xfrm>
            <a:off x="3041650" y="1428750"/>
            <a:ext cx="3060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3B42D1"/>
                </a:solidFill>
              </a:rPr>
              <a:t>EEC223: Electronics (1)</a:t>
            </a:r>
            <a:endParaRPr lang="en-US" altLang="en-US" sz="2400" dirty="0">
              <a:solidFill>
                <a:srgbClr val="3B42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1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Image result for JFE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57"/>
          <a:stretch/>
        </p:blipFill>
        <p:spPr bwMode="auto">
          <a:xfrm>
            <a:off x="3415554" y="1708619"/>
            <a:ext cx="5746376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41997-146E-4911-A331-4CB2C9B21782}" type="datetime1">
              <a:rPr lang="en-US" smtClean="0"/>
              <a:t>12/8/2017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7B782-A207-460B-B11B-32D5F2B19719}" type="slidenum">
              <a:rPr lang="en-US" smtClean="0"/>
              <a:t>10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22114" y="476592"/>
            <a:ext cx="7522413" cy="1303337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Junction Field Effect Transistor (J-FET)</a:t>
            </a:r>
            <a:endParaRPr lang="en-US" sz="4000" dirty="0"/>
          </a:p>
        </p:txBody>
      </p:sp>
      <p:pic>
        <p:nvPicPr>
          <p:cNvPr id="38914" name="Picture 2" descr="Image result for JFE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88"/>
          <a:stretch/>
        </p:blipFill>
        <p:spPr bwMode="auto">
          <a:xfrm>
            <a:off x="0" y="1704136"/>
            <a:ext cx="3375212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50024" y="2380129"/>
            <a:ext cx="774315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</a:rPr>
              <a:t>Triode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501153" y="4693024"/>
            <a:ext cx="645459" cy="18825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501153" y="4602487"/>
            <a:ext cx="774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</a:rPr>
              <a:t>Triode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8650" y="5506523"/>
            <a:ext cx="2358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Transfer Characteristics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128184" y="5506523"/>
            <a:ext cx="1864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V-I Characteristics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956538" y="2080357"/>
            <a:ext cx="2455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Active (Pinch-off) region</a:t>
            </a:r>
            <a:endParaRPr lang="en-US" dirty="0">
              <a:solidFill>
                <a:schemeClr val="accent1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7113494" y="5177118"/>
            <a:ext cx="981635" cy="6987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604311" y="5817687"/>
                <a:ext cx="109350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𝐺𝑆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4311" y="5817687"/>
                <a:ext cx="1093504" cy="276999"/>
              </a:xfrm>
              <a:prstGeom prst="rect">
                <a:avLst/>
              </a:prstGeom>
              <a:blipFill rotWithShape="0">
                <a:blip r:embed="rId3"/>
                <a:stretch>
                  <a:fillRect l="-4444" r="-1667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421679" y="1526057"/>
                <a:ext cx="112486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𝐷𝐺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1679" y="1526057"/>
                <a:ext cx="1124860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4324" r="-1622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699358" y="1533763"/>
                <a:ext cx="1096326" cy="2984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𝐷𝐺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9358" y="1533763"/>
                <a:ext cx="1096326" cy="298415"/>
              </a:xfrm>
              <a:prstGeom prst="rect">
                <a:avLst/>
              </a:prstGeom>
              <a:blipFill rotWithShape="0">
                <a:blip r:embed="rId5"/>
                <a:stretch>
                  <a:fillRect l="-5000" r="-2222" b="-20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/>
          <p:cNvCxnSpPr/>
          <p:nvPr/>
        </p:nvCxnSpPr>
        <p:spPr>
          <a:xfrm flipH="1">
            <a:off x="6858000" y="1779929"/>
            <a:ext cx="44489" cy="3004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2750288" y="2646920"/>
                <a:ext cx="6311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𝐷𝑆𝑆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0288" y="2646920"/>
                <a:ext cx="631198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543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Junction Field Effect Transistor (J-FET)</a:t>
            </a:r>
            <a:endParaRPr lang="en-US" sz="40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41997-146E-4911-A331-4CB2C9B21782}" type="datetime1">
              <a:rPr lang="en-US" smtClean="0"/>
              <a:t>12/8/2017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7B782-A207-460B-B11B-32D5F2B19719}" type="slidenum">
              <a:rPr lang="en-US" smtClean="0"/>
              <a:t>11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Diagram 8"/>
              <p:cNvGraphicFramePr/>
              <p:nvPr>
                <p:extLst>
                  <p:ext uri="{D42A27DB-BD31-4B8C-83A1-F6EECF244321}">
                    <p14:modId xmlns:p14="http://schemas.microsoft.com/office/powerpoint/2010/main" val="4198950399"/>
                  </p:ext>
                </p:extLst>
              </p:nvPr>
            </p:nvGraphicFramePr>
            <p:xfrm>
              <a:off x="510988" y="1506070"/>
              <a:ext cx="8004362" cy="4666129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9" name="Diagram 8"/>
              <p:cNvGraphicFramePr/>
              <p:nvPr>
                <p:extLst>
                  <p:ext uri="{D42A27DB-BD31-4B8C-83A1-F6EECF244321}">
                    <p14:modId xmlns:p14="http://schemas.microsoft.com/office/powerpoint/2010/main" val="4198950399"/>
                  </p:ext>
                </p:extLst>
              </p:nvPr>
            </p:nvGraphicFramePr>
            <p:xfrm>
              <a:off x="510988" y="1506070"/>
              <a:ext cx="8004362" cy="4666129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368836" y="5972144"/>
                <a:ext cx="292881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𝑷</m:t>
                        </m:r>
                      </m:sub>
                    </m:sSub>
                  </m:oMath>
                </a14:m>
                <a:r>
                  <a:rPr lang="en-US" sz="2000" b="1" dirty="0" smtClean="0">
                    <a:solidFill>
                      <a:srgbClr val="FF0000"/>
                    </a:solidFill>
                  </a:rPr>
                  <a:t>is the pinch-off voltage</a:t>
                </a:r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8836" y="5972144"/>
                <a:ext cx="2928815" cy="400110"/>
              </a:xfrm>
              <a:prstGeom prst="rect">
                <a:avLst/>
              </a:prstGeom>
              <a:blipFill rotWithShape="0">
                <a:blip r:embed="rId11"/>
                <a:stretch>
                  <a:fillRect t="-9231" r="-1875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077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41997-146E-4911-A331-4CB2C9B21782}" type="datetime1">
              <a:rPr lang="en-US" smtClean="0"/>
              <a:t>12/8/2017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7B782-A207-460B-B11B-32D5F2B19719}" type="slidenum">
              <a:rPr lang="en-US" smtClean="0"/>
              <a:t>12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167420" y="527546"/>
            <a:ext cx="6799262" cy="1303337"/>
          </a:xfrm>
        </p:spPr>
        <p:txBody>
          <a:bodyPr/>
          <a:lstStyle/>
          <a:p>
            <a:pPr algn="ctr"/>
            <a:r>
              <a:rPr lang="en-US" dirty="0" smtClean="0"/>
              <a:t>Equations in active region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5623" y="1519518"/>
            <a:ext cx="4332754" cy="432584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1561354" y="5745180"/>
                <a:ext cx="6414247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 b="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DSS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rgbClr val="00AEF0"/>
                    </a:solidFill>
                    <a:latin typeface="Times-BoldItalic"/>
                  </a:rPr>
                  <a:t>is the maximum drain current for a JFET and is defined by the </a:t>
                </a:r>
                <a:r>
                  <a:rPr lang="en-US" sz="1600" dirty="0" smtClean="0">
                    <a:solidFill>
                      <a:srgbClr val="00AEF0"/>
                    </a:solidFill>
                    <a:latin typeface="Times-BoldItalic"/>
                  </a:rPr>
                  <a:t>conditions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G</m:t>
                        </m:r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</m:t>
                        </m:r>
                      </m:sub>
                    </m:sSub>
                    <m:r>
                      <a:rPr lang="en-US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V</m:t>
                    </m:r>
                  </m:oMath>
                </a14:m>
                <a:r>
                  <a:rPr lang="en-US" sz="1600" dirty="0" smtClean="0">
                    <a:solidFill>
                      <a:srgbClr val="00AEF0"/>
                    </a:solidFill>
                    <a:latin typeface="Times-BoldItalic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</m:t>
                        </m:r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G</m:t>
                        </m:r>
                      </m:sub>
                    </m:sSub>
                    <m:r>
                      <a:rPr lang="en-US" sz="160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</m:t>
                        </m:r>
                      </m:sub>
                    </m:sSub>
                    <m:r>
                      <a:rPr lang="en-US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1600" dirty="0" smtClean="0">
                    <a:solidFill>
                      <a:srgbClr val="00AEF0"/>
                    </a:solidFill>
                    <a:latin typeface="Times-Bold"/>
                  </a:rPr>
                  <a:t>.</a:t>
                </a:r>
                <a:endParaRPr lang="en-US" sz="1600" dirty="0"/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1354" y="5745180"/>
                <a:ext cx="6414247" cy="584775"/>
              </a:xfrm>
              <a:prstGeom prst="rect">
                <a:avLst/>
              </a:prstGeom>
              <a:blipFill rotWithShape="0">
                <a:blip r:embed="rId3"/>
                <a:stretch>
                  <a:fillRect t="-3125" b="-11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87924" y="2760240"/>
                <a:ext cx="198977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i="1" dirty="0" smtClean="0">
                    <a:solidFill>
                      <a:srgbClr val="00AEF0"/>
                    </a:solidFill>
                    <a:latin typeface="Times-BoldItalic"/>
                  </a:rPr>
                  <a:t>drain </a:t>
                </a:r>
                <a:r>
                  <a:rPr lang="en-US" i="1" dirty="0">
                    <a:solidFill>
                      <a:srgbClr val="00AEF0"/>
                    </a:solidFill>
                    <a:latin typeface="Times-BoldItalic"/>
                  </a:rPr>
                  <a:t>current </a:t>
                </a:r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924" y="2760240"/>
                <a:ext cx="1989775" cy="369332"/>
              </a:xfrm>
              <a:prstGeom prst="rect">
                <a:avLst/>
              </a:prstGeom>
              <a:blipFill rotWithShape="0">
                <a:blip r:embed="rId4"/>
                <a:stretch>
                  <a:fillRect t="-11667" r="-1534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87923" y="3170790"/>
                <a:ext cx="217315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i="1" dirty="0" smtClean="0">
                    <a:solidFill>
                      <a:srgbClr val="00AEF0"/>
                    </a:solidFill>
                    <a:latin typeface="Times-BoldItalic"/>
                  </a:rPr>
                  <a:t>Source current </a:t>
                </a:r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923" y="3170790"/>
                <a:ext cx="2173159" cy="369332"/>
              </a:xfrm>
              <a:prstGeom prst="rect">
                <a:avLst/>
              </a:prstGeom>
              <a:blipFill rotWithShape="0">
                <a:blip r:embed="rId5"/>
                <a:stretch>
                  <a:fillRect t="-9836" r="-1404" b="-22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6543760" y="2760240"/>
                <a:ext cx="237295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i="1" dirty="0" smtClean="0">
                    <a:solidFill>
                      <a:srgbClr val="00AEF0"/>
                    </a:solidFill>
                    <a:latin typeface="Times-BoldItalic"/>
                  </a:rPr>
                  <a:t>Collector current </a:t>
                </a:r>
                <a:endParaRPr lang="en-US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3760" y="2760240"/>
                <a:ext cx="2372957" cy="369332"/>
              </a:xfrm>
              <a:prstGeom prst="rect">
                <a:avLst/>
              </a:prstGeom>
              <a:blipFill rotWithShape="0">
                <a:blip r:embed="rId6"/>
                <a:stretch>
                  <a:fillRect t="-11667" r="-1026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6543759" y="3170790"/>
                <a:ext cx="219739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i="1" dirty="0" smtClean="0">
                    <a:solidFill>
                      <a:srgbClr val="00AEF0"/>
                    </a:solidFill>
                    <a:latin typeface="Times-BoldItalic"/>
                  </a:rPr>
                  <a:t>Emitter current </a:t>
                </a:r>
                <a:endParaRPr lang="en-US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3759" y="3170790"/>
                <a:ext cx="2197396" cy="369332"/>
              </a:xfrm>
              <a:prstGeom prst="rect">
                <a:avLst/>
              </a:prstGeom>
              <a:blipFill rotWithShape="0">
                <a:blip r:embed="rId7"/>
                <a:stretch>
                  <a:fillRect t="-9836" r="-1385" b="-22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984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41997-146E-4911-A331-4CB2C9B21782}" type="datetime1">
              <a:rPr lang="en-US" smtClean="0"/>
              <a:t>12/8/2017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7B782-A207-460B-B11B-32D5F2B19719}" type="slidenum">
              <a:rPr lang="en-US" smtClean="0"/>
              <a:t>13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149444" y="595149"/>
            <a:ext cx="6799262" cy="1303337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Difference between JFET &amp; MOSFET</a:t>
            </a:r>
            <a:endParaRPr lang="en-US" sz="4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9556" y="2056300"/>
            <a:ext cx="2786903" cy="17815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0358" y="2072591"/>
            <a:ext cx="2777658" cy="1775672"/>
          </a:xfrm>
          <a:prstGeom prst="rect">
            <a:avLst/>
          </a:prstGeom>
        </p:spPr>
      </p:pic>
      <p:pic>
        <p:nvPicPr>
          <p:cNvPr id="39942" name="Picture 6" descr="Image result for JFET physical structur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159" b="52127"/>
          <a:stretch/>
        </p:blipFill>
        <p:spPr bwMode="auto">
          <a:xfrm>
            <a:off x="828198" y="1620165"/>
            <a:ext cx="1403023" cy="2356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244271" y="3837882"/>
            <a:ext cx="15764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D-MOSFET</a:t>
            </a:r>
          </a:p>
          <a:p>
            <a:pPr algn="ctr"/>
            <a:r>
              <a:rPr lang="en-US" dirty="0" smtClean="0"/>
              <a:t>Depletion type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494929" y="3837882"/>
            <a:ext cx="19538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E-MOSFET</a:t>
            </a:r>
          </a:p>
          <a:p>
            <a:pPr algn="ctr"/>
            <a:r>
              <a:rPr lang="en-US" dirty="0" smtClean="0"/>
              <a:t>Enhancement type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327772" y="3976381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J-FET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28650" y="4639235"/>
            <a:ext cx="80178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The </a:t>
            </a:r>
            <a:r>
              <a:rPr lang="en-US" sz="2000" dirty="0" smtClean="0">
                <a:solidFill>
                  <a:srgbClr val="FF0000"/>
                </a:solidFill>
              </a:rPr>
              <a:t>key difference </a:t>
            </a:r>
            <a:r>
              <a:rPr lang="en-US" sz="2000" dirty="0" smtClean="0"/>
              <a:t>between </a:t>
            </a:r>
            <a:r>
              <a:rPr lang="en-US" sz="2000" dirty="0" smtClean="0">
                <a:solidFill>
                  <a:srgbClr val="FF0000"/>
                </a:solidFill>
              </a:rPr>
              <a:t>JFET</a:t>
            </a:r>
            <a:r>
              <a:rPr lang="en-US" sz="2000" dirty="0" smtClean="0"/>
              <a:t> and </a:t>
            </a:r>
            <a:r>
              <a:rPr lang="en-US" sz="2000" dirty="0" smtClean="0">
                <a:solidFill>
                  <a:srgbClr val="FF0000"/>
                </a:solidFill>
              </a:rPr>
              <a:t>MOSFET</a:t>
            </a:r>
            <a:r>
              <a:rPr lang="en-US" sz="2000" dirty="0" smtClean="0"/>
              <a:t> is that the </a:t>
            </a:r>
            <a:r>
              <a:rPr lang="en-US" sz="2000" dirty="0" smtClean="0">
                <a:solidFill>
                  <a:srgbClr val="FF0000"/>
                </a:solidFill>
              </a:rPr>
              <a:t>gate</a:t>
            </a:r>
            <a:r>
              <a:rPr lang="en-US" sz="2000" dirty="0" smtClean="0"/>
              <a:t> terminal in MOSFET is </a:t>
            </a:r>
            <a:r>
              <a:rPr lang="en-US" sz="2000" dirty="0" smtClean="0">
                <a:solidFill>
                  <a:srgbClr val="FF0000"/>
                </a:solidFill>
              </a:rPr>
              <a:t>insulated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from</a:t>
            </a:r>
            <a:r>
              <a:rPr lang="en-US" sz="2000" dirty="0" smtClean="0"/>
              <a:t> the </a:t>
            </a:r>
            <a:r>
              <a:rPr lang="en-US" sz="2000" dirty="0" smtClean="0">
                <a:solidFill>
                  <a:srgbClr val="FF0000"/>
                </a:solidFill>
              </a:rPr>
              <a:t>channel</a:t>
            </a:r>
            <a:r>
              <a:rPr lang="en-US" sz="2000" dirty="0" smtClean="0"/>
              <a:t>. Because of this insulated gate, the </a:t>
            </a:r>
            <a:r>
              <a:rPr lang="en-US" sz="2000" dirty="0" smtClean="0">
                <a:solidFill>
                  <a:srgbClr val="FF0000"/>
                </a:solidFill>
              </a:rPr>
              <a:t>input impedance</a:t>
            </a:r>
            <a:r>
              <a:rPr lang="en-US" sz="2000" dirty="0" smtClean="0"/>
              <a:t> of a </a:t>
            </a:r>
            <a:r>
              <a:rPr lang="en-US" sz="2000" dirty="0" smtClean="0">
                <a:solidFill>
                  <a:srgbClr val="FF0000"/>
                </a:solidFill>
              </a:rPr>
              <a:t>MOSFET</a:t>
            </a:r>
            <a:r>
              <a:rPr lang="en-US" sz="2000" dirty="0" smtClean="0"/>
              <a:t> is </a:t>
            </a:r>
            <a:r>
              <a:rPr lang="en-US" sz="2000" dirty="0" smtClean="0">
                <a:solidFill>
                  <a:srgbClr val="FF0000"/>
                </a:solidFill>
              </a:rPr>
              <a:t>many</a:t>
            </a:r>
            <a:r>
              <a:rPr lang="en-US" sz="2000" dirty="0" smtClean="0"/>
              <a:t> times </a:t>
            </a:r>
            <a:r>
              <a:rPr lang="en-US" sz="2000" dirty="0" smtClean="0">
                <a:solidFill>
                  <a:srgbClr val="FF0000"/>
                </a:solidFill>
              </a:rPr>
              <a:t>higher</a:t>
            </a:r>
            <a:r>
              <a:rPr lang="en-US" sz="2000" dirty="0" smtClean="0"/>
              <a:t> than that of a </a:t>
            </a:r>
            <a:r>
              <a:rPr lang="en-US" sz="2000" dirty="0" smtClean="0">
                <a:solidFill>
                  <a:srgbClr val="FF0000"/>
                </a:solidFill>
              </a:rPr>
              <a:t>JFET</a:t>
            </a:r>
            <a:r>
              <a:rPr lang="en-US" sz="2000" dirty="0" smtClean="0"/>
              <a:t>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2670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b="0" dirty="0" smtClean="0"/>
              <a:t>1.</a:t>
            </a:r>
            <a:r>
              <a:rPr lang="en-US" altLang="en-US" dirty="0" smtClean="0"/>
              <a:t> Device Structure and Operation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A0E3E-F24F-4D09-B3BE-7C02D5811D50}" type="datetime1">
              <a:rPr lang="en-US" smtClean="0"/>
              <a:t>12/8/2017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7B782-A207-460B-B11B-32D5F2B19719}" type="slidenum">
              <a:rPr lang="en-US" smtClean="0"/>
              <a:t>14</a:t>
            </a:fld>
            <a:endParaRPr lang="en-US"/>
          </a:p>
        </p:txBody>
      </p:sp>
      <p:pic>
        <p:nvPicPr>
          <p:cNvPr id="8198" name="Picture 17" descr="se05F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5" y="2392552"/>
            <a:ext cx="7794625" cy="296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663575" y="5356414"/>
            <a:ext cx="7794626" cy="7386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b="1" dirty="0"/>
              <a:t>Figure </a:t>
            </a:r>
            <a:r>
              <a:rPr lang="en-US" altLang="en-US" sz="1400" b="1" dirty="0" smtClean="0"/>
              <a:t>1</a:t>
            </a:r>
            <a:r>
              <a:rPr lang="en-US" altLang="en-US" sz="1400" b="1" dirty="0"/>
              <a:t>:</a:t>
            </a:r>
            <a:r>
              <a:rPr lang="en-US" altLang="en-US" sz="1400" dirty="0"/>
              <a:t> Physical structure of the enhancement-type NMOS transistor: </a:t>
            </a:r>
            <a:r>
              <a:rPr lang="en-US" altLang="en-US" sz="1400" b="1" dirty="0"/>
              <a:t>(a)</a:t>
            </a:r>
            <a:r>
              <a:rPr lang="en-US" altLang="en-US" sz="1400" dirty="0"/>
              <a:t> perspective view, </a:t>
            </a:r>
            <a:r>
              <a:rPr lang="en-US" altLang="en-US" sz="1400" b="1" dirty="0"/>
              <a:t>(b)</a:t>
            </a:r>
            <a:r>
              <a:rPr lang="en-US" altLang="en-US" sz="1400" dirty="0"/>
              <a:t> cross-section.  Note that typically L = 0.03</a:t>
            </a:r>
            <a:r>
              <a:rPr lang="en-US" altLang="en-US" sz="1400" i="1" dirty="0"/>
              <a:t>um</a:t>
            </a:r>
            <a:r>
              <a:rPr lang="en-US" altLang="en-US" sz="1400" dirty="0"/>
              <a:t> to 1</a:t>
            </a:r>
            <a:r>
              <a:rPr lang="en-US" altLang="en-US" sz="1400" i="1" dirty="0"/>
              <a:t>um</a:t>
            </a:r>
            <a:r>
              <a:rPr lang="en-US" altLang="en-US" sz="1400" dirty="0"/>
              <a:t>, W = 0.1</a:t>
            </a:r>
            <a:r>
              <a:rPr lang="en-US" altLang="en-US" sz="1400" i="1" dirty="0"/>
              <a:t>um</a:t>
            </a:r>
            <a:r>
              <a:rPr lang="en-US" altLang="en-US" sz="1400" dirty="0"/>
              <a:t> to 100</a:t>
            </a:r>
            <a:r>
              <a:rPr lang="en-US" altLang="en-US" sz="1400" i="1" dirty="0"/>
              <a:t>um</a:t>
            </a:r>
            <a:r>
              <a:rPr lang="en-US" altLang="en-US" sz="1400" dirty="0"/>
              <a:t>, and the thickness of the oxide layer (</a:t>
            </a:r>
            <a:r>
              <a:rPr lang="en-US" altLang="en-US" sz="1400" i="1" dirty="0" err="1"/>
              <a:t>t</a:t>
            </a:r>
            <a:r>
              <a:rPr lang="en-US" altLang="en-US" sz="1400" i="1" baseline="-25000" dirty="0" err="1"/>
              <a:t>ox</a:t>
            </a:r>
            <a:r>
              <a:rPr lang="en-US" altLang="en-US" sz="1400" dirty="0"/>
              <a:t>) is in the range of 1 to 10</a:t>
            </a:r>
            <a:r>
              <a:rPr lang="en-US" altLang="en-US" sz="1400" i="1" dirty="0"/>
              <a:t>nm</a:t>
            </a:r>
            <a:r>
              <a:rPr lang="en-US" altLang="en-US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9935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605118" y="880969"/>
            <a:ext cx="4957482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4000" b="0" dirty="0" smtClean="0"/>
              <a:t>1.</a:t>
            </a:r>
            <a:r>
              <a:rPr lang="en-US" altLang="en-US" sz="4000" dirty="0" smtClean="0"/>
              <a:t> Device Structure and Operation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4F057-73F2-47F8-8007-F26C47B49D5A}" type="datetime1">
              <a:rPr lang="en-US" smtClean="0"/>
              <a:t>12/8/2017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7B782-A207-460B-B11B-32D5F2B19719}" type="slidenum">
              <a:rPr lang="en-US" smtClean="0"/>
              <a:t>15</a:t>
            </a:fld>
            <a:endParaRPr lang="en-US"/>
          </a:p>
        </p:txBody>
      </p:sp>
      <p:pic>
        <p:nvPicPr>
          <p:cNvPr id="9221" name="Picture 17" descr="se05F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5" y="2500128"/>
            <a:ext cx="7794625" cy="296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Text Box 5"/>
          <p:cNvSpPr txBox="1">
            <a:spLocks noChangeArrowheads="1"/>
          </p:cNvSpPr>
          <p:nvPr/>
        </p:nvSpPr>
        <p:spPr bwMode="auto">
          <a:xfrm>
            <a:off x="663575" y="5463990"/>
            <a:ext cx="7794625" cy="7386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b="1" dirty="0"/>
              <a:t>Figure </a:t>
            </a:r>
            <a:r>
              <a:rPr lang="en-US" altLang="en-US" sz="1400" b="1" dirty="0" smtClean="0"/>
              <a:t>1</a:t>
            </a:r>
            <a:r>
              <a:rPr lang="en-US" altLang="en-US" sz="1400" b="1" dirty="0"/>
              <a:t>:</a:t>
            </a:r>
            <a:r>
              <a:rPr lang="en-US" altLang="en-US" sz="1400" dirty="0"/>
              <a:t> Physical structure of the enhancement-type NMOS transistor: </a:t>
            </a:r>
            <a:r>
              <a:rPr lang="en-US" altLang="en-US" sz="1400" b="1" dirty="0"/>
              <a:t>(a)</a:t>
            </a:r>
            <a:r>
              <a:rPr lang="en-US" altLang="en-US" sz="1400" dirty="0"/>
              <a:t> perspective view, </a:t>
            </a:r>
            <a:r>
              <a:rPr lang="en-US" altLang="en-US" sz="1400" b="1" dirty="0"/>
              <a:t>(b)</a:t>
            </a:r>
            <a:r>
              <a:rPr lang="en-US" altLang="en-US" sz="1400" dirty="0"/>
              <a:t> cross-section.  Note that typically L = 0.03</a:t>
            </a:r>
            <a:r>
              <a:rPr lang="en-US" altLang="en-US" sz="1400" i="1" dirty="0"/>
              <a:t>um</a:t>
            </a:r>
            <a:r>
              <a:rPr lang="en-US" altLang="en-US" sz="1400" dirty="0"/>
              <a:t> to 1</a:t>
            </a:r>
            <a:r>
              <a:rPr lang="en-US" altLang="en-US" sz="1400" i="1" dirty="0"/>
              <a:t>um</a:t>
            </a:r>
            <a:r>
              <a:rPr lang="en-US" altLang="en-US" sz="1400" dirty="0"/>
              <a:t>, W = 0.1</a:t>
            </a:r>
            <a:r>
              <a:rPr lang="en-US" altLang="en-US" sz="1400" i="1" dirty="0"/>
              <a:t>um</a:t>
            </a:r>
            <a:r>
              <a:rPr lang="en-US" altLang="en-US" sz="1400" dirty="0"/>
              <a:t> to 100</a:t>
            </a:r>
            <a:r>
              <a:rPr lang="en-US" altLang="en-US" sz="1400" i="1" dirty="0"/>
              <a:t>um</a:t>
            </a:r>
            <a:r>
              <a:rPr lang="en-US" altLang="en-US" sz="1400" dirty="0"/>
              <a:t>, and the thickness of the oxide layer (</a:t>
            </a:r>
            <a:r>
              <a:rPr lang="en-US" altLang="en-US" sz="1400" i="1" dirty="0" err="1"/>
              <a:t>t</a:t>
            </a:r>
            <a:r>
              <a:rPr lang="en-US" altLang="en-US" sz="1400" i="1" baseline="-25000" dirty="0" err="1"/>
              <a:t>ox</a:t>
            </a:r>
            <a:r>
              <a:rPr lang="en-US" altLang="en-US" sz="1400" dirty="0"/>
              <a:t>) is in the range of 1 to 10</a:t>
            </a:r>
            <a:r>
              <a:rPr lang="en-US" altLang="en-US" sz="1400" i="1" dirty="0"/>
              <a:t>nm</a:t>
            </a:r>
            <a:r>
              <a:rPr lang="en-US" altLang="en-US" sz="1400" dirty="0"/>
              <a:t>.</a:t>
            </a:r>
          </a:p>
        </p:txBody>
      </p:sp>
      <p:sp>
        <p:nvSpPr>
          <p:cNvPr id="9223" name="Text Box 6"/>
          <p:cNvSpPr txBox="1">
            <a:spLocks noChangeArrowheads="1"/>
          </p:cNvSpPr>
          <p:nvPr/>
        </p:nvSpPr>
        <p:spPr bwMode="auto">
          <a:xfrm>
            <a:off x="3657600" y="5141260"/>
            <a:ext cx="2743200" cy="3968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dirty="0">
                <a:solidFill>
                  <a:srgbClr val="FF0000"/>
                </a:solidFill>
              </a:rPr>
              <a:t>one </a:t>
            </a:r>
            <a:r>
              <a:rPr lang="en-US" altLang="en-US" sz="2000" i="1" dirty="0">
                <a:solidFill>
                  <a:srgbClr val="FF0000"/>
                </a:solidFill>
              </a:rPr>
              <a:t>p</a:t>
            </a:r>
            <a:r>
              <a:rPr lang="en-US" altLang="en-US" sz="2000" dirty="0">
                <a:solidFill>
                  <a:srgbClr val="FF0000"/>
                </a:solidFill>
              </a:rPr>
              <a:t>-type doped region</a:t>
            </a:r>
          </a:p>
        </p:txBody>
      </p:sp>
      <p:sp>
        <p:nvSpPr>
          <p:cNvPr id="9224" name="Text Box 7"/>
          <p:cNvSpPr txBox="1">
            <a:spLocks noChangeArrowheads="1"/>
          </p:cNvSpPr>
          <p:nvPr/>
        </p:nvSpPr>
        <p:spPr bwMode="auto">
          <a:xfrm>
            <a:off x="5334000" y="152400"/>
            <a:ext cx="2743200" cy="7016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0000"/>
                </a:solidFill>
              </a:rPr>
              <a:t>two </a:t>
            </a:r>
            <a:r>
              <a:rPr lang="en-US" altLang="en-US" sz="2000" i="1">
                <a:solidFill>
                  <a:srgbClr val="FF0000"/>
                </a:solidFill>
              </a:rPr>
              <a:t>n</a:t>
            </a:r>
            <a:r>
              <a:rPr lang="en-US" altLang="en-US" sz="2000">
                <a:solidFill>
                  <a:srgbClr val="FF0000"/>
                </a:solidFill>
              </a:rPr>
              <a:t>-type doped regions (drain, source)</a:t>
            </a:r>
          </a:p>
        </p:txBody>
      </p:sp>
      <p:sp>
        <p:nvSpPr>
          <p:cNvPr id="9225" name="Text Box 8"/>
          <p:cNvSpPr txBox="1">
            <a:spLocks noChangeArrowheads="1"/>
          </p:cNvSpPr>
          <p:nvPr/>
        </p:nvSpPr>
        <p:spPr bwMode="auto">
          <a:xfrm>
            <a:off x="5791200" y="1066800"/>
            <a:ext cx="2743200" cy="7016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0000"/>
                </a:solidFill>
              </a:rPr>
              <a:t>layer of SiO</a:t>
            </a:r>
            <a:r>
              <a:rPr lang="en-US" altLang="en-US" sz="2000" baseline="-25000">
                <a:solidFill>
                  <a:srgbClr val="FF0000"/>
                </a:solidFill>
              </a:rPr>
              <a:t>2</a:t>
            </a:r>
            <a:r>
              <a:rPr lang="en-US" altLang="en-US" sz="2000">
                <a:solidFill>
                  <a:srgbClr val="FF0000"/>
                </a:solidFill>
              </a:rPr>
              <a:t> separates source and drain</a:t>
            </a:r>
          </a:p>
        </p:txBody>
      </p:sp>
      <p:sp>
        <p:nvSpPr>
          <p:cNvPr id="9226" name="Text Box 9"/>
          <p:cNvSpPr txBox="1">
            <a:spLocks noChangeArrowheads="1"/>
          </p:cNvSpPr>
          <p:nvPr/>
        </p:nvSpPr>
        <p:spPr bwMode="auto">
          <a:xfrm>
            <a:off x="6248400" y="1981200"/>
            <a:ext cx="2743200" cy="10064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0000"/>
                </a:solidFill>
              </a:rPr>
              <a:t>metal, placed on top of SiO</a:t>
            </a:r>
            <a:r>
              <a:rPr lang="en-US" altLang="en-US" sz="2000" baseline="-25000">
                <a:solidFill>
                  <a:srgbClr val="FF0000"/>
                </a:solidFill>
              </a:rPr>
              <a:t>2</a:t>
            </a:r>
            <a:r>
              <a:rPr lang="en-US" altLang="en-US" sz="2000">
                <a:solidFill>
                  <a:srgbClr val="FF0000"/>
                </a:solidFill>
              </a:rPr>
              <a:t>, forms gate electrode</a:t>
            </a:r>
          </a:p>
        </p:txBody>
      </p:sp>
      <p:sp>
        <p:nvSpPr>
          <p:cNvPr id="9227" name="Line 11"/>
          <p:cNvSpPr>
            <a:spLocks noChangeShapeType="1"/>
          </p:cNvSpPr>
          <p:nvPr/>
        </p:nvSpPr>
        <p:spPr bwMode="auto">
          <a:xfrm>
            <a:off x="7315200" y="2971800"/>
            <a:ext cx="0" cy="69924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8" name="Line 12"/>
          <p:cNvSpPr>
            <a:spLocks noChangeShapeType="1"/>
          </p:cNvSpPr>
          <p:nvPr/>
        </p:nvSpPr>
        <p:spPr bwMode="auto">
          <a:xfrm>
            <a:off x="6096000" y="1733038"/>
            <a:ext cx="0" cy="207248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9" name="Line 13"/>
          <p:cNvSpPr>
            <a:spLocks noChangeShapeType="1"/>
          </p:cNvSpPr>
          <p:nvPr/>
        </p:nvSpPr>
        <p:spPr bwMode="auto">
          <a:xfrm>
            <a:off x="5562600" y="838200"/>
            <a:ext cx="0" cy="3124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0" name="Line 14"/>
          <p:cNvSpPr>
            <a:spLocks noChangeShapeType="1"/>
          </p:cNvSpPr>
          <p:nvPr/>
        </p:nvSpPr>
        <p:spPr bwMode="auto">
          <a:xfrm flipV="1">
            <a:off x="5867400" y="4428566"/>
            <a:ext cx="0" cy="685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0621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4000" b="0" dirty="0" smtClean="0"/>
              <a:t>1.</a:t>
            </a:r>
            <a:r>
              <a:rPr lang="en-US" altLang="en-US" sz="4000" dirty="0" smtClean="0"/>
              <a:t> Device Structure and Operation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eaLnBrk="1" hangingPunct="1"/>
            <a:r>
              <a:rPr lang="en-US" altLang="en-US" sz="2400" smtClean="0"/>
              <a:t>The </a:t>
            </a:r>
            <a:r>
              <a:rPr lang="en-US" altLang="en-US" sz="2400" smtClean="0">
                <a:solidFill>
                  <a:srgbClr val="FF0000"/>
                </a:solidFill>
              </a:rPr>
              <a:t>name</a:t>
            </a:r>
            <a:r>
              <a:rPr lang="en-US" altLang="en-US" sz="2400" smtClean="0"/>
              <a:t> MOSFET is derived from its physical structure.</a:t>
            </a:r>
          </a:p>
          <a:p>
            <a:pPr eaLnBrk="1" hangingPunct="1"/>
            <a:r>
              <a:rPr lang="en-US" altLang="en-US" sz="2400" smtClean="0"/>
              <a:t>However, many MOSFET’s do not actually use any “metal”, </a:t>
            </a:r>
            <a:r>
              <a:rPr lang="en-US" altLang="en-US" sz="2400" smtClean="0">
                <a:solidFill>
                  <a:srgbClr val="FF0000"/>
                </a:solidFill>
              </a:rPr>
              <a:t>polysilicon is used instead.</a:t>
            </a:r>
          </a:p>
          <a:p>
            <a:pPr lvl="1" eaLnBrk="1" hangingPunct="1"/>
            <a:r>
              <a:rPr lang="en-US" altLang="en-US" smtClean="0"/>
              <a:t>“This” has no effect on modeling / operation as described here.</a:t>
            </a:r>
          </a:p>
          <a:p>
            <a:pPr eaLnBrk="1" hangingPunct="1"/>
            <a:r>
              <a:rPr lang="en-US" altLang="en-US" sz="2400" smtClean="0"/>
              <a:t>Another name for MOSFET is insulated gate FET, or </a:t>
            </a:r>
            <a:r>
              <a:rPr lang="en-US" altLang="en-US" sz="2400" smtClean="0">
                <a:solidFill>
                  <a:srgbClr val="FF0000"/>
                </a:solidFill>
              </a:rPr>
              <a:t>IGFET.</a:t>
            </a:r>
          </a:p>
        </p:txBody>
      </p:sp>
      <p:sp>
        <p:nvSpPr>
          <p:cNvPr id="10245" name="Rectangle 5"/>
          <p:cNvSpPr>
            <a:spLocks noGrp="1" noChangeArrowheads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eaLnBrk="1" hangingPunct="1"/>
            <a:r>
              <a:rPr lang="en-US" altLang="en-US" sz="2400" smtClean="0"/>
              <a:t>The </a:t>
            </a:r>
            <a:r>
              <a:rPr lang="en-US" altLang="en-US" sz="2400" smtClean="0">
                <a:solidFill>
                  <a:srgbClr val="FF0000"/>
                </a:solidFill>
              </a:rPr>
              <a:t>device is composed of two pn-junctions</a:t>
            </a:r>
            <a:r>
              <a:rPr lang="en-US" altLang="en-US" sz="2400" smtClean="0"/>
              <a:t>, however they maintain reverse biasing at all times.</a:t>
            </a:r>
          </a:p>
          <a:p>
            <a:pPr lvl="1" eaLnBrk="1" hangingPunct="1"/>
            <a:r>
              <a:rPr lang="en-US" altLang="en-US" smtClean="0"/>
              <a:t>Drain will always be at positive voltage with respect to source.</a:t>
            </a:r>
          </a:p>
          <a:p>
            <a:pPr eaLnBrk="1" hangingPunct="1"/>
            <a:r>
              <a:rPr lang="en-US" altLang="en-US" sz="2400" smtClean="0"/>
              <a:t>We will not consider conduction of current in this manner.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F1F8-EB37-47FE-B579-0E7764583B2C}" type="datetime1">
              <a:rPr lang="en-US" smtClean="0"/>
              <a:t>12/8/2017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7B782-A207-460B-B11B-32D5F2B1971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6133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b="0" dirty="0" smtClean="0"/>
              <a:t>1.2.</a:t>
            </a:r>
            <a:r>
              <a:rPr lang="en-US" altLang="en-US" dirty="0" smtClean="0"/>
              <a:t> Operation with Zero Gate Voltage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sz="2400" smtClean="0"/>
              <a:t>With zero voltage applied to gate, </a:t>
            </a:r>
            <a:r>
              <a:rPr lang="en-US" altLang="en-US" sz="2400" smtClean="0">
                <a:solidFill>
                  <a:srgbClr val="FF0000"/>
                </a:solidFill>
              </a:rPr>
              <a:t>two back-to-back diodes</a:t>
            </a:r>
            <a:r>
              <a:rPr lang="en-US" altLang="en-US" sz="2400" smtClean="0"/>
              <a:t> exist in series between drain and source.</a:t>
            </a:r>
          </a:p>
          <a:p>
            <a:pPr eaLnBrk="1" hangingPunct="1"/>
            <a:r>
              <a:rPr lang="en-US" altLang="en-US" sz="2400" smtClean="0"/>
              <a:t>“They” </a:t>
            </a:r>
            <a:r>
              <a:rPr lang="en-US" altLang="en-US" sz="2400" smtClean="0">
                <a:solidFill>
                  <a:srgbClr val="FF0000"/>
                </a:solidFill>
              </a:rPr>
              <a:t>prevent current conduction</a:t>
            </a:r>
            <a:r>
              <a:rPr lang="en-US" altLang="en-US" sz="2400" smtClean="0"/>
              <a:t> from drain to source when a voltage </a:t>
            </a:r>
            <a:r>
              <a:rPr lang="en-US" altLang="en-US" sz="2400" i="1" smtClean="0"/>
              <a:t>v</a:t>
            </a:r>
            <a:r>
              <a:rPr lang="en-US" altLang="en-US" sz="2400" i="1" baseline="-25000" smtClean="0"/>
              <a:t>DS</a:t>
            </a:r>
            <a:r>
              <a:rPr lang="en-US" altLang="en-US" sz="2400" smtClean="0"/>
              <a:t> is applied.</a:t>
            </a:r>
          </a:p>
          <a:p>
            <a:pPr lvl="1" eaLnBrk="1" hangingPunct="1"/>
            <a:r>
              <a:rPr lang="en-US" altLang="en-US" smtClean="0"/>
              <a:t>yielding very high resistance (10</a:t>
            </a:r>
            <a:r>
              <a:rPr lang="en-US" altLang="en-US" baseline="30000" smtClean="0"/>
              <a:t>12</a:t>
            </a:r>
            <a:r>
              <a:rPr lang="en-US" altLang="en-US" i="1" smtClean="0">
                <a:solidFill>
                  <a:srgbClr val="FF0000"/>
                </a:solidFill>
              </a:rPr>
              <a:t>ohms</a:t>
            </a:r>
            <a:r>
              <a:rPr lang="en-US" altLang="en-US" smtClean="0"/>
              <a:t>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0C93F-4A6D-46D1-B49E-54CEC3C42500}" type="datetime1">
              <a:rPr lang="en-US" smtClean="0"/>
              <a:t>12/8/2017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7B782-A207-460B-B11B-32D5F2B19719}" type="slidenum">
              <a:rPr lang="en-US" smtClean="0"/>
              <a:t>17</a:t>
            </a:fld>
            <a:endParaRPr lang="en-US"/>
          </a:p>
        </p:txBody>
      </p:sp>
      <p:pic>
        <p:nvPicPr>
          <p:cNvPr id="1126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819400"/>
            <a:ext cx="4267200" cy="309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3704" name="Freeform 24"/>
          <p:cNvSpPr>
            <a:spLocks/>
          </p:cNvSpPr>
          <p:nvPr/>
        </p:nvSpPr>
        <p:spPr bwMode="auto">
          <a:xfrm>
            <a:off x="5486400" y="2438400"/>
            <a:ext cx="2514600" cy="2133600"/>
          </a:xfrm>
          <a:custGeom>
            <a:avLst/>
            <a:gdLst>
              <a:gd name="T0" fmla="*/ 0 w 1584"/>
              <a:gd name="T1" fmla="*/ 120967500 h 1344"/>
              <a:gd name="T2" fmla="*/ 0 w 1584"/>
              <a:gd name="T3" fmla="*/ 2147483647 h 1344"/>
              <a:gd name="T4" fmla="*/ 2147483647 w 1584"/>
              <a:gd name="T5" fmla="*/ 2147483647 h 1344"/>
              <a:gd name="T6" fmla="*/ 2147483647 w 1584"/>
              <a:gd name="T7" fmla="*/ 0 h 134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84" h="1344">
                <a:moveTo>
                  <a:pt x="0" y="48"/>
                </a:moveTo>
                <a:lnTo>
                  <a:pt x="0" y="1344"/>
                </a:lnTo>
                <a:lnTo>
                  <a:pt x="1584" y="1344"/>
                </a:lnTo>
                <a:lnTo>
                  <a:pt x="1584" y="0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23694" name="Group 14"/>
          <p:cNvGrpSpPr>
            <a:grpSpLocks/>
          </p:cNvGrpSpPr>
          <p:nvPr/>
        </p:nvGrpSpPr>
        <p:grpSpPr bwMode="auto">
          <a:xfrm rot="-5400000">
            <a:off x="7658100" y="4076700"/>
            <a:ext cx="685800" cy="304800"/>
            <a:chOff x="2832" y="3744"/>
            <a:chExt cx="624" cy="288"/>
          </a:xfrm>
        </p:grpSpPr>
        <p:sp>
          <p:nvSpPr>
            <p:cNvPr id="11277" name="Line 15"/>
            <p:cNvSpPr>
              <a:spLocks noChangeShapeType="1"/>
            </p:cNvSpPr>
            <p:nvPr/>
          </p:nvSpPr>
          <p:spPr bwMode="auto">
            <a:xfrm>
              <a:off x="2832" y="3888"/>
              <a:ext cx="62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8" name="Freeform 16"/>
            <p:cNvSpPr>
              <a:spLocks/>
            </p:cNvSpPr>
            <p:nvPr/>
          </p:nvSpPr>
          <p:spPr bwMode="auto">
            <a:xfrm>
              <a:off x="3072" y="3744"/>
              <a:ext cx="192" cy="288"/>
            </a:xfrm>
            <a:custGeom>
              <a:avLst/>
              <a:gdLst>
                <a:gd name="T0" fmla="*/ 0 w 192"/>
                <a:gd name="T1" fmla="*/ 0 h 288"/>
                <a:gd name="T2" fmla="*/ 0 w 192"/>
                <a:gd name="T3" fmla="*/ 288 h 288"/>
                <a:gd name="T4" fmla="*/ 192 w 192"/>
                <a:gd name="T5" fmla="*/ 144 h 288"/>
                <a:gd name="T6" fmla="*/ 0 w 192"/>
                <a:gd name="T7" fmla="*/ 0 h 28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2" h="288">
                  <a:moveTo>
                    <a:pt x="0" y="0"/>
                  </a:moveTo>
                  <a:lnTo>
                    <a:pt x="0" y="288"/>
                  </a:lnTo>
                  <a:lnTo>
                    <a:pt x="192" y="1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99"/>
            </a:solidFill>
            <a:ln w="3810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9" name="Line 17"/>
            <p:cNvSpPr>
              <a:spLocks noChangeShapeType="1"/>
            </p:cNvSpPr>
            <p:nvPr/>
          </p:nvSpPr>
          <p:spPr bwMode="auto">
            <a:xfrm>
              <a:off x="3264" y="3744"/>
              <a:ext cx="0" cy="28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23700" name="Group 20"/>
          <p:cNvGrpSpPr>
            <a:grpSpLocks/>
          </p:cNvGrpSpPr>
          <p:nvPr/>
        </p:nvGrpSpPr>
        <p:grpSpPr bwMode="auto">
          <a:xfrm rot="-5400000">
            <a:off x="5143500" y="4076700"/>
            <a:ext cx="685800" cy="304800"/>
            <a:chOff x="2832" y="3744"/>
            <a:chExt cx="624" cy="288"/>
          </a:xfrm>
        </p:grpSpPr>
        <p:sp>
          <p:nvSpPr>
            <p:cNvPr id="11274" name="Line 21"/>
            <p:cNvSpPr>
              <a:spLocks noChangeShapeType="1"/>
            </p:cNvSpPr>
            <p:nvPr/>
          </p:nvSpPr>
          <p:spPr bwMode="auto">
            <a:xfrm>
              <a:off x="2832" y="3888"/>
              <a:ext cx="62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5" name="Freeform 22"/>
            <p:cNvSpPr>
              <a:spLocks/>
            </p:cNvSpPr>
            <p:nvPr/>
          </p:nvSpPr>
          <p:spPr bwMode="auto">
            <a:xfrm>
              <a:off x="3072" y="3744"/>
              <a:ext cx="192" cy="288"/>
            </a:xfrm>
            <a:custGeom>
              <a:avLst/>
              <a:gdLst>
                <a:gd name="T0" fmla="*/ 0 w 192"/>
                <a:gd name="T1" fmla="*/ 0 h 288"/>
                <a:gd name="T2" fmla="*/ 0 w 192"/>
                <a:gd name="T3" fmla="*/ 288 h 288"/>
                <a:gd name="T4" fmla="*/ 192 w 192"/>
                <a:gd name="T5" fmla="*/ 144 h 288"/>
                <a:gd name="T6" fmla="*/ 0 w 192"/>
                <a:gd name="T7" fmla="*/ 0 h 28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2" h="288">
                  <a:moveTo>
                    <a:pt x="0" y="0"/>
                  </a:moveTo>
                  <a:lnTo>
                    <a:pt x="0" y="288"/>
                  </a:lnTo>
                  <a:lnTo>
                    <a:pt x="192" y="1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99"/>
            </a:solidFill>
            <a:ln w="3810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6" name="Line 23"/>
            <p:cNvSpPr>
              <a:spLocks noChangeShapeType="1"/>
            </p:cNvSpPr>
            <p:nvPr/>
          </p:nvSpPr>
          <p:spPr bwMode="auto">
            <a:xfrm>
              <a:off x="3264" y="3744"/>
              <a:ext cx="0" cy="28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273" name="Text Box 25"/>
          <p:cNvSpPr txBox="1">
            <a:spLocks noChangeArrowheads="1"/>
          </p:cNvSpPr>
          <p:nvPr/>
        </p:nvSpPr>
        <p:spPr bwMode="auto">
          <a:xfrm>
            <a:off x="4648200" y="5602943"/>
            <a:ext cx="4267200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 dirty="0" smtClean="0"/>
              <a:t>Physical structure of MOSFET</a:t>
            </a: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42292477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3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23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23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2237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3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2236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3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2237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3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23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23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3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5" presetID="10" presetClass="exit" presetSubtype="0" fill="hold" grpId="3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2237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3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2236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3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2237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3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5" presetID="10" presetClass="entr" presetSubtype="0" fill="hold" grpId="4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23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23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23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3704" grpId="0" animBg="1"/>
      <p:bldP spid="1223704" grpId="1" animBg="1"/>
      <p:bldP spid="1223704" grpId="2" animBg="1"/>
      <p:bldP spid="1223704" grpId="3" animBg="1"/>
      <p:bldP spid="1223704" grpId="4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b="0" dirty="0" smtClean="0"/>
              <a:t>1.3.</a:t>
            </a:r>
            <a:r>
              <a:rPr lang="en-US" altLang="en-US" dirty="0" smtClean="0"/>
              <a:t> Creating a Channel for</a:t>
            </a:r>
            <a:br>
              <a:rPr lang="en-US" altLang="en-US" dirty="0" smtClean="0"/>
            </a:br>
            <a:r>
              <a:rPr lang="en-US" altLang="en-US" dirty="0" smtClean="0"/>
              <a:t>Current Flow</a:t>
            </a:r>
          </a:p>
        </p:txBody>
      </p:sp>
      <p:sp>
        <p:nvSpPr>
          <p:cNvPr id="1225732" name="Rectangle 4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eaLnBrk="1" hangingPunct="1"/>
            <a:r>
              <a:rPr lang="en-US" altLang="en-US" sz="2000" b="1" smtClean="0">
                <a:solidFill>
                  <a:srgbClr val="FF0000"/>
                </a:solidFill>
              </a:rPr>
              <a:t>Q: </a:t>
            </a:r>
            <a:r>
              <a:rPr lang="en-US" altLang="en-US" sz="2000" smtClean="0"/>
              <a:t>What happens if </a:t>
            </a:r>
            <a:r>
              <a:rPr lang="en-US" altLang="en-US" sz="2000" smtClean="0">
                <a:solidFill>
                  <a:srgbClr val="FF0000"/>
                </a:solidFill>
              </a:rPr>
              <a:t>(1) source and drain are grounded and (2) positive voltage is applied to gate?</a:t>
            </a:r>
            <a:r>
              <a:rPr lang="en-US" altLang="en-US" sz="2000" smtClean="0"/>
              <a:t>  Refer to figure to right.</a:t>
            </a:r>
          </a:p>
          <a:p>
            <a:pPr lvl="1" eaLnBrk="1" hangingPunct="1"/>
            <a:r>
              <a:rPr lang="en-US" altLang="en-US" sz="2000" b="1" smtClean="0">
                <a:solidFill>
                  <a:srgbClr val="008000"/>
                </a:solidFill>
              </a:rPr>
              <a:t>step #1:</a:t>
            </a:r>
            <a:r>
              <a:rPr lang="en-US" altLang="en-US" sz="2000" smtClean="0">
                <a:solidFill>
                  <a:srgbClr val="008000"/>
                </a:solidFill>
              </a:rPr>
              <a:t> </a:t>
            </a:r>
            <a:r>
              <a:rPr lang="en-US" altLang="en-US" sz="2000" i="1" smtClean="0"/>
              <a:t>v</a:t>
            </a:r>
            <a:r>
              <a:rPr lang="en-US" altLang="en-US" sz="2000" i="1" baseline="-25000" smtClean="0"/>
              <a:t>GS</a:t>
            </a:r>
            <a:r>
              <a:rPr lang="en-US" altLang="en-US" sz="2000" smtClean="0"/>
              <a:t> is applied to the gate terminal, causing a </a:t>
            </a:r>
            <a:r>
              <a:rPr lang="en-US" altLang="en-US" sz="2000" smtClean="0">
                <a:solidFill>
                  <a:srgbClr val="FF0000"/>
                </a:solidFill>
              </a:rPr>
              <a:t>positive build up of positive charge</a:t>
            </a:r>
            <a:r>
              <a:rPr lang="en-US" altLang="en-US" sz="2000" smtClean="0"/>
              <a:t> along metal electrode.</a:t>
            </a:r>
          </a:p>
          <a:p>
            <a:pPr lvl="1" eaLnBrk="1" hangingPunct="1"/>
            <a:r>
              <a:rPr lang="en-US" altLang="en-US" sz="2000" b="1" smtClean="0">
                <a:solidFill>
                  <a:srgbClr val="008000"/>
                </a:solidFill>
              </a:rPr>
              <a:t>step #2:</a:t>
            </a:r>
            <a:r>
              <a:rPr lang="en-US" altLang="en-US" sz="2000" smtClean="0">
                <a:solidFill>
                  <a:srgbClr val="008000"/>
                </a:solidFill>
              </a:rPr>
              <a:t> </a:t>
            </a:r>
            <a:r>
              <a:rPr lang="en-US" altLang="en-US" sz="2000" smtClean="0"/>
              <a:t>This “build up” causes </a:t>
            </a:r>
            <a:r>
              <a:rPr lang="en-US" altLang="en-US" sz="2000" smtClean="0">
                <a:solidFill>
                  <a:srgbClr val="FF0000"/>
                </a:solidFill>
              </a:rPr>
              <a:t>free holes to be repelled</a:t>
            </a:r>
            <a:r>
              <a:rPr lang="en-US" altLang="en-US" sz="2000" smtClean="0"/>
              <a:t> from region of </a:t>
            </a:r>
            <a:r>
              <a:rPr lang="en-US" altLang="en-US" sz="2000" i="1" smtClean="0"/>
              <a:t>p</a:t>
            </a:r>
            <a:r>
              <a:rPr lang="en-US" altLang="en-US" sz="2000" smtClean="0"/>
              <a:t>-type substrate under gate.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90E60-0CC1-4E46-B329-5E4D632E5236}" type="datetime1">
              <a:rPr lang="en-US" smtClean="0"/>
              <a:t>12/8/2017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7B782-A207-460B-B11B-32D5F2B19719}" type="slidenum">
              <a:rPr lang="en-US" smtClean="0"/>
              <a:t>18</a:t>
            </a:fld>
            <a:endParaRPr lang="en-US"/>
          </a:p>
        </p:txBody>
      </p:sp>
      <p:pic>
        <p:nvPicPr>
          <p:cNvPr id="12293" name="Picture 6" descr="se05F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57400"/>
            <a:ext cx="4419600" cy="334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Rectangle 4"/>
          <p:cNvSpPr>
            <a:spLocks noChangeArrowheads="1"/>
          </p:cNvSpPr>
          <p:nvPr/>
        </p:nvSpPr>
        <p:spPr bwMode="auto">
          <a:xfrm>
            <a:off x="4572000" y="5562600"/>
            <a:ext cx="44958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b="1" dirty="0"/>
              <a:t>Figure </a:t>
            </a:r>
            <a:r>
              <a:rPr lang="en-US" altLang="en-US" b="1" dirty="0" smtClean="0"/>
              <a:t>2</a:t>
            </a:r>
            <a:r>
              <a:rPr lang="en-US" altLang="en-US" b="1" dirty="0"/>
              <a:t>:</a:t>
            </a:r>
            <a:r>
              <a:rPr lang="en-US" altLang="en-US" dirty="0"/>
              <a:t> The enhancement-type NMOS transistor with a positive voltage applied to the gate. An </a:t>
            </a:r>
            <a:r>
              <a:rPr lang="en-US" altLang="en-US" i="1" dirty="0"/>
              <a:t>n </a:t>
            </a:r>
            <a:r>
              <a:rPr lang="en-US" altLang="en-US" dirty="0"/>
              <a:t>channel is induced at the top of the substrate beneath the gate</a:t>
            </a:r>
          </a:p>
        </p:txBody>
      </p:sp>
      <p:grpSp>
        <p:nvGrpSpPr>
          <p:cNvPr id="1225742" name="Group 14"/>
          <p:cNvGrpSpPr>
            <a:grpSpLocks/>
          </p:cNvGrpSpPr>
          <p:nvPr/>
        </p:nvGrpSpPr>
        <p:grpSpPr bwMode="auto">
          <a:xfrm>
            <a:off x="4953000" y="3886200"/>
            <a:ext cx="152400" cy="152400"/>
            <a:chOff x="1728" y="2976"/>
            <a:chExt cx="288" cy="288"/>
          </a:xfrm>
        </p:grpSpPr>
        <p:sp>
          <p:nvSpPr>
            <p:cNvPr id="12400" name="Oval 11"/>
            <p:cNvSpPr>
              <a:spLocks noChangeArrowheads="1"/>
            </p:cNvSpPr>
            <p:nvPr/>
          </p:nvSpPr>
          <p:spPr bwMode="auto">
            <a:xfrm>
              <a:off x="1728" y="2976"/>
              <a:ext cx="288" cy="288"/>
            </a:xfrm>
            <a:prstGeom prst="ellipse">
              <a:avLst/>
            </a:prstGeom>
            <a:solidFill>
              <a:srgbClr val="FFFF99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401" name="Line 12"/>
            <p:cNvSpPr>
              <a:spLocks noChangeShapeType="1"/>
            </p:cNvSpPr>
            <p:nvPr/>
          </p:nvSpPr>
          <p:spPr bwMode="auto">
            <a:xfrm>
              <a:off x="1872" y="3024"/>
              <a:ext cx="0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02" name="Line 13"/>
            <p:cNvSpPr>
              <a:spLocks noChangeShapeType="1"/>
            </p:cNvSpPr>
            <p:nvPr/>
          </p:nvSpPr>
          <p:spPr bwMode="auto">
            <a:xfrm>
              <a:off x="1776" y="3120"/>
              <a:ext cx="19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25743" name="Group 15"/>
          <p:cNvGrpSpPr>
            <a:grpSpLocks/>
          </p:cNvGrpSpPr>
          <p:nvPr/>
        </p:nvGrpSpPr>
        <p:grpSpPr bwMode="auto">
          <a:xfrm>
            <a:off x="4800600" y="3810000"/>
            <a:ext cx="152400" cy="152400"/>
            <a:chOff x="1728" y="2976"/>
            <a:chExt cx="288" cy="288"/>
          </a:xfrm>
        </p:grpSpPr>
        <p:sp>
          <p:nvSpPr>
            <p:cNvPr id="12397" name="Oval 16"/>
            <p:cNvSpPr>
              <a:spLocks noChangeArrowheads="1"/>
            </p:cNvSpPr>
            <p:nvPr/>
          </p:nvSpPr>
          <p:spPr bwMode="auto">
            <a:xfrm>
              <a:off x="1728" y="2976"/>
              <a:ext cx="288" cy="288"/>
            </a:xfrm>
            <a:prstGeom prst="ellipse">
              <a:avLst/>
            </a:prstGeom>
            <a:solidFill>
              <a:srgbClr val="FFFF99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398" name="Line 17"/>
            <p:cNvSpPr>
              <a:spLocks noChangeShapeType="1"/>
            </p:cNvSpPr>
            <p:nvPr/>
          </p:nvSpPr>
          <p:spPr bwMode="auto">
            <a:xfrm>
              <a:off x="1872" y="3024"/>
              <a:ext cx="0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99" name="Line 18"/>
            <p:cNvSpPr>
              <a:spLocks noChangeShapeType="1"/>
            </p:cNvSpPr>
            <p:nvPr/>
          </p:nvSpPr>
          <p:spPr bwMode="auto">
            <a:xfrm>
              <a:off x="1776" y="3120"/>
              <a:ext cx="19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25747" name="Group 19"/>
          <p:cNvGrpSpPr>
            <a:grpSpLocks/>
          </p:cNvGrpSpPr>
          <p:nvPr/>
        </p:nvGrpSpPr>
        <p:grpSpPr bwMode="auto">
          <a:xfrm>
            <a:off x="5181600" y="3886200"/>
            <a:ext cx="152400" cy="152400"/>
            <a:chOff x="1728" y="2976"/>
            <a:chExt cx="288" cy="288"/>
          </a:xfrm>
        </p:grpSpPr>
        <p:sp>
          <p:nvSpPr>
            <p:cNvPr id="12394" name="Oval 20"/>
            <p:cNvSpPr>
              <a:spLocks noChangeArrowheads="1"/>
            </p:cNvSpPr>
            <p:nvPr/>
          </p:nvSpPr>
          <p:spPr bwMode="auto">
            <a:xfrm>
              <a:off x="1728" y="2976"/>
              <a:ext cx="288" cy="288"/>
            </a:xfrm>
            <a:prstGeom prst="ellipse">
              <a:avLst/>
            </a:prstGeom>
            <a:solidFill>
              <a:srgbClr val="FFFF99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395" name="Line 21"/>
            <p:cNvSpPr>
              <a:spLocks noChangeShapeType="1"/>
            </p:cNvSpPr>
            <p:nvPr/>
          </p:nvSpPr>
          <p:spPr bwMode="auto">
            <a:xfrm>
              <a:off x="1872" y="3024"/>
              <a:ext cx="0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96" name="Line 22"/>
            <p:cNvSpPr>
              <a:spLocks noChangeShapeType="1"/>
            </p:cNvSpPr>
            <p:nvPr/>
          </p:nvSpPr>
          <p:spPr bwMode="auto">
            <a:xfrm>
              <a:off x="1776" y="3120"/>
              <a:ext cx="19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25751" name="Group 23"/>
          <p:cNvGrpSpPr>
            <a:grpSpLocks/>
          </p:cNvGrpSpPr>
          <p:nvPr/>
        </p:nvGrpSpPr>
        <p:grpSpPr bwMode="auto">
          <a:xfrm>
            <a:off x="5410200" y="3886200"/>
            <a:ext cx="152400" cy="152400"/>
            <a:chOff x="1728" y="2976"/>
            <a:chExt cx="288" cy="288"/>
          </a:xfrm>
        </p:grpSpPr>
        <p:sp>
          <p:nvSpPr>
            <p:cNvPr id="12391" name="Oval 24"/>
            <p:cNvSpPr>
              <a:spLocks noChangeArrowheads="1"/>
            </p:cNvSpPr>
            <p:nvPr/>
          </p:nvSpPr>
          <p:spPr bwMode="auto">
            <a:xfrm>
              <a:off x="1728" y="2976"/>
              <a:ext cx="288" cy="288"/>
            </a:xfrm>
            <a:prstGeom prst="ellipse">
              <a:avLst/>
            </a:prstGeom>
            <a:solidFill>
              <a:srgbClr val="FFFF99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392" name="Line 25"/>
            <p:cNvSpPr>
              <a:spLocks noChangeShapeType="1"/>
            </p:cNvSpPr>
            <p:nvPr/>
          </p:nvSpPr>
          <p:spPr bwMode="auto">
            <a:xfrm>
              <a:off x="1872" y="3024"/>
              <a:ext cx="0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93" name="Line 26"/>
            <p:cNvSpPr>
              <a:spLocks noChangeShapeType="1"/>
            </p:cNvSpPr>
            <p:nvPr/>
          </p:nvSpPr>
          <p:spPr bwMode="auto">
            <a:xfrm>
              <a:off x="1776" y="3120"/>
              <a:ext cx="19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25755" name="Group 27"/>
          <p:cNvGrpSpPr>
            <a:grpSpLocks/>
          </p:cNvGrpSpPr>
          <p:nvPr/>
        </p:nvGrpSpPr>
        <p:grpSpPr bwMode="auto">
          <a:xfrm>
            <a:off x="5638800" y="3886200"/>
            <a:ext cx="152400" cy="152400"/>
            <a:chOff x="1728" y="2976"/>
            <a:chExt cx="288" cy="288"/>
          </a:xfrm>
        </p:grpSpPr>
        <p:sp>
          <p:nvSpPr>
            <p:cNvPr id="12388" name="Oval 28"/>
            <p:cNvSpPr>
              <a:spLocks noChangeArrowheads="1"/>
            </p:cNvSpPr>
            <p:nvPr/>
          </p:nvSpPr>
          <p:spPr bwMode="auto">
            <a:xfrm>
              <a:off x="1728" y="2976"/>
              <a:ext cx="288" cy="288"/>
            </a:xfrm>
            <a:prstGeom prst="ellipse">
              <a:avLst/>
            </a:prstGeom>
            <a:solidFill>
              <a:srgbClr val="FFFF99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389" name="Line 29"/>
            <p:cNvSpPr>
              <a:spLocks noChangeShapeType="1"/>
            </p:cNvSpPr>
            <p:nvPr/>
          </p:nvSpPr>
          <p:spPr bwMode="auto">
            <a:xfrm>
              <a:off x="1872" y="3024"/>
              <a:ext cx="0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90" name="Line 30"/>
            <p:cNvSpPr>
              <a:spLocks noChangeShapeType="1"/>
            </p:cNvSpPr>
            <p:nvPr/>
          </p:nvSpPr>
          <p:spPr bwMode="auto">
            <a:xfrm>
              <a:off x="1776" y="3120"/>
              <a:ext cx="19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25759" name="Group 31"/>
          <p:cNvGrpSpPr>
            <a:grpSpLocks/>
          </p:cNvGrpSpPr>
          <p:nvPr/>
        </p:nvGrpSpPr>
        <p:grpSpPr bwMode="auto">
          <a:xfrm>
            <a:off x="5867400" y="3810000"/>
            <a:ext cx="152400" cy="152400"/>
            <a:chOff x="1728" y="2976"/>
            <a:chExt cx="288" cy="288"/>
          </a:xfrm>
        </p:grpSpPr>
        <p:sp>
          <p:nvSpPr>
            <p:cNvPr id="12385" name="Oval 32"/>
            <p:cNvSpPr>
              <a:spLocks noChangeArrowheads="1"/>
            </p:cNvSpPr>
            <p:nvPr/>
          </p:nvSpPr>
          <p:spPr bwMode="auto">
            <a:xfrm>
              <a:off x="1728" y="2976"/>
              <a:ext cx="288" cy="288"/>
            </a:xfrm>
            <a:prstGeom prst="ellipse">
              <a:avLst/>
            </a:prstGeom>
            <a:solidFill>
              <a:srgbClr val="FFFF99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386" name="Line 33"/>
            <p:cNvSpPr>
              <a:spLocks noChangeShapeType="1"/>
            </p:cNvSpPr>
            <p:nvPr/>
          </p:nvSpPr>
          <p:spPr bwMode="auto">
            <a:xfrm>
              <a:off x="1872" y="3024"/>
              <a:ext cx="0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87" name="Line 34"/>
            <p:cNvSpPr>
              <a:spLocks noChangeShapeType="1"/>
            </p:cNvSpPr>
            <p:nvPr/>
          </p:nvSpPr>
          <p:spPr bwMode="auto">
            <a:xfrm>
              <a:off x="1776" y="3120"/>
              <a:ext cx="19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25763" name="Group 35"/>
          <p:cNvGrpSpPr>
            <a:grpSpLocks/>
          </p:cNvGrpSpPr>
          <p:nvPr/>
        </p:nvGrpSpPr>
        <p:grpSpPr bwMode="auto">
          <a:xfrm>
            <a:off x="6019800" y="3657600"/>
            <a:ext cx="152400" cy="152400"/>
            <a:chOff x="1728" y="2976"/>
            <a:chExt cx="288" cy="288"/>
          </a:xfrm>
        </p:grpSpPr>
        <p:sp>
          <p:nvSpPr>
            <p:cNvPr id="12382" name="Oval 36"/>
            <p:cNvSpPr>
              <a:spLocks noChangeArrowheads="1"/>
            </p:cNvSpPr>
            <p:nvPr/>
          </p:nvSpPr>
          <p:spPr bwMode="auto">
            <a:xfrm>
              <a:off x="1728" y="2976"/>
              <a:ext cx="288" cy="288"/>
            </a:xfrm>
            <a:prstGeom prst="ellipse">
              <a:avLst/>
            </a:prstGeom>
            <a:solidFill>
              <a:srgbClr val="FFFF99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383" name="Line 37"/>
            <p:cNvSpPr>
              <a:spLocks noChangeShapeType="1"/>
            </p:cNvSpPr>
            <p:nvPr/>
          </p:nvSpPr>
          <p:spPr bwMode="auto">
            <a:xfrm>
              <a:off x="1872" y="3024"/>
              <a:ext cx="0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84" name="Line 38"/>
            <p:cNvSpPr>
              <a:spLocks noChangeShapeType="1"/>
            </p:cNvSpPr>
            <p:nvPr/>
          </p:nvSpPr>
          <p:spPr bwMode="auto">
            <a:xfrm>
              <a:off x="1776" y="3120"/>
              <a:ext cx="19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25767" name="Group 39"/>
          <p:cNvGrpSpPr>
            <a:grpSpLocks/>
          </p:cNvGrpSpPr>
          <p:nvPr/>
        </p:nvGrpSpPr>
        <p:grpSpPr bwMode="auto">
          <a:xfrm>
            <a:off x="6248400" y="3581400"/>
            <a:ext cx="152400" cy="152400"/>
            <a:chOff x="1728" y="2976"/>
            <a:chExt cx="288" cy="288"/>
          </a:xfrm>
        </p:grpSpPr>
        <p:sp>
          <p:nvSpPr>
            <p:cNvPr id="12379" name="Oval 40"/>
            <p:cNvSpPr>
              <a:spLocks noChangeArrowheads="1"/>
            </p:cNvSpPr>
            <p:nvPr/>
          </p:nvSpPr>
          <p:spPr bwMode="auto">
            <a:xfrm>
              <a:off x="1728" y="2976"/>
              <a:ext cx="288" cy="288"/>
            </a:xfrm>
            <a:prstGeom prst="ellipse">
              <a:avLst/>
            </a:prstGeom>
            <a:solidFill>
              <a:srgbClr val="FFFF99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380" name="Line 41"/>
            <p:cNvSpPr>
              <a:spLocks noChangeShapeType="1"/>
            </p:cNvSpPr>
            <p:nvPr/>
          </p:nvSpPr>
          <p:spPr bwMode="auto">
            <a:xfrm>
              <a:off x="1872" y="3024"/>
              <a:ext cx="0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81" name="Line 42"/>
            <p:cNvSpPr>
              <a:spLocks noChangeShapeType="1"/>
            </p:cNvSpPr>
            <p:nvPr/>
          </p:nvSpPr>
          <p:spPr bwMode="auto">
            <a:xfrm>
              <a:off x="1776" y="3120"/>
              <a:ext cx="19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25771" name="Group 43"/>
          <p:cNvGrpSpPr>
            <a:grpSpLocks/>
          </p:cNvGrpSpPr>
          <p:nvPr/>
        </p:nvGrpSpPr>
        <p:grpSpPr bwMode="auto">
          <a:xfrm>
            <a:off x="6477000" y="3581400"/>
            <a:ext cx="152400" cy="152400"/>
            <a:chOff x="1728" y="2976"/>
            <a:chExt cx="288" cy="288"/>
          </a:xfrm>
        </p:grpSpPr>
        <p:sp>
          <p:nvSpPr>
            <p:cNvPr id="12376" name="Oval 44"/>
            <p:cNvSpPr>
              <a:spLocks noChangeArrowheads="1"/>
            </p:cNvSpPr>
            <p:nvPr/>
          </p:nvSpPr>
          <p:spPr bwMode="auto">
            <a:xfrm>
              <a:off x="1728" y="2976"/>
              <a:ext cx="288" cy="288"/>
            </a:xfrm>
            <a:prstGeom prst="ellipse">
              <a:avLst/>
            </a:prstGeom>
            <a:solidFill>
              <a:srgbClr val="FFFF99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377" name="Line 45"/>
            <p:cNvSpPr>
              <a:spLocks noChangeShapeType="1"/>
            </p:cNvSpPr>
            <p:nvPr/>
          </p:nvSpPr>
          <p:spPr bwMode="auto">
            <a:xfrm>
              <a:off x="1872" y="3024"/>
              <a:ext cx="0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78" name="Line 46"/>
            <p:cNvSpPr>
              <a:spLocks noChangeShapeType="1"/>
            </p:cNvSpPr>
            <p:nvPr/>
          </p:nvSpPr>
          <p:spPr bwMode="auto">
            <a:xfrm>
              <a:off x="1776" y="3120"/>
              <a:ext cx="19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25775" name="Group 47"/>
          <p:cNvGrpSpPr>
            <a:grpSpLocks/>
          </p:cNvGrpSpPr>
          <p:nvPr/>
        </p:nvGrpSpPr>
        <p:grpSpPr bwMode="auto">
          <a:xfrm>
            <a:off x="6705600" y="3581400"/>
            <a:ext cx="152400" cy="152400"/>
            <a:chOff x="1728" y="2976"/>
            <a:chExt cx="288" cy="288"/>
          </a:xfrm>
        </p:grpSpPr>
        <p:sp>
          <p:nvSpPr>
            <p:cNvPr id="12373" name="Oval 48"/>
            <p:cNvSpPr>
              <a:spLocks noChangeArrowheads="1"/>
            </p:cNvSpPr>
            <p:nvPr/>
          </p:nvSpPr>
          <p:spPr bwMode="auto">
            <a:xfrm>
              <a:off x="1728" y="2976"/>
              <a:ext cx="288" cy="288"/>
            </a:xfrm>
            <a:prstGeom prst="ellipse">
              <a:avLst/>
            </a:prstGeom>
            <a:solidFill>
              <a:srgbClr val="FFFF99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374" name="Line 49"/>
            <p:cNvSpPr>
              <a:spLocks noChangeShapeType="1"/>
            </p:cNvSpPr>
            <p:nvPr/>
          </p:nvSpPr>
          <p:spPr bwMode="auto">
            <a:xfrm>
              <a:off x="1872" y="3024"/>
              <a:ext cx="0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75" name="Line 50"/>
            <p:cNvSpPr>
              <a:spLocks noChangeShapeType="1"/>
            </p:cNvSpPr>
            <p:nvPr/>
          </p:nvSpPr>
          <p:spPr bwMode="auto">
            <a:xfrm>
              <a:off x="1776" y="3120"/>
              <a:ext cx="19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25779" name="Group 51"/>
          <p:cNvGrpSpPr>
            <a:grpSpLocks/>
          </p:cNvGrpSpPr>
          <p:nvPr/>
        </p:nvGrpSpPr>
        <p:grpSpPr bwMode="auto">
          <a:xfrm>
            <a:off x="6934200" y="3581400"/>
            <a:ext cx="152400" cy="152400"/>
            <a:chOff x="1728" y="2976"/>
            <a:chExt cx="288" cy="288"/>
          </a:xfrm>
        </p:grpSpPr>
        <p:sp>
          <p:nvSpPr>
            <p:cNvPr id="12370" name="Oval 52"/>
            <p:cNvSpPr>
              <a:spLocks noChangeArrowheads="1"/>
            </p:cNvSpPr>
            <p:nvPr/>
          </p:nvSpPr>
          <p:spPr bwMode="auto">
            <a:xfrm>
              <a:off x="1728" y="2976"/>
              <a:ext cx="288" cy="288"/>
            </a:xfrm>
            <a:prstGeom prst="ellipse">
              <a:avLst/>
            </a:prstGeom>
            <a:solidFill>
              <a:srgbClr val="FFFF99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371" name="Line 53"/>
            <p:cNvSpPr>
              <a:spLocks noChangeShapeType="1"/>
            </p:cNvSpPr>
            <p:nvPr/>
          </p:nvSpPr>
          <p:spPr bwMode="auto">
            <a:xfrm>
              <a:off x="1872" y="3024"/>
              <a:ext cx="0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72" name="Line 54"/>
            <p:cNvSpPr>
              <a:spLocks noChangeShapeType="1"/>
            </p:cNvSpPr>
            <p:nvPr/>
          </p:nvSpPr>
          <p:spPr bwMode="auto">
            <a:xfrm>
              <a:off x="1776" y="3120"/>
              <a:ext cx="19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25783" name="Group 55"/>
          <p:cNvGrpSpPr>
            <a:grpSpLocks/>
          </p:cNvGrpSpPr>
          <p:nvPr/>
        </p:nvGrpSpPr>
        <p:grpSpPr bwMode="auto">
          <a:xfrm>
            <a:off x="7162800" y="3581400"/>
            <a:ext cx="152400" cy="152400"/>
            <a:chOff x="1728" y="2976"/>
            <a:chExt cx="288" cy="288"/>
          </a:xfrm>
        </p:grpSpPr>
        <p:sp>
          <p:nvSpPr>
            <p:cNvPr id="12367" name="Oval 56"/>
            <p:cNvSpPr>
              <a:spLocks noChangeArrowheads="1"/>
            </p:cNvSpPr>
            <p:nvPr/>
          </p:nvSpPr>
          <p:spPr bwMode="auto">
            <a:xfrm>
              <a:off x="1728" y="2976"/>
              <a:ext cx="288" cy="288"/>
            </a:xfrm>
            <a:prstGeom prst="ellipse">
              <a:avLst/>
            </a:prstGeom>
            <a:solidFill>
              <a:srgbClr val="FFFF99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368" name="Line 57"/>
            <p:cNvSpPr>
              <a:spLocks noChangeShapeType="1"/>
            </p:cNvSpPr>
            <p:nvPr/>
          </p:nvSpPr>
          <p:spPr bwMode="auto">
            <a:xfrm>
              <a:off x="1872" y="3024"/>
              <a:ext cx="0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69" name="Line 58"/>
            <p:cNvSpPr>
              <a:spLocks noChangeShapeType="1"/>
            </p:cNvSpPr>
            <p:nvPr/>
          </p:nvSpPr>
          <p:spPr bwMode="auto">
            <a:xfrm>
              <a:off x="1776" y="3120"/>
              <a:ext cx="19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25787" name="Group 59"/>
          <p:cNvGrpSpPr>
            <a:grpSpLocks/>
          </p:cNvGrpSpPr>
          <p:nvPr/>
        </p:nvGrpSpPr>
        <p:grpSpPr bwMode="auto">
          <a:xfrm>
            <a:off x="7391400" y="3657600"/>
            <a:ext cx="152400" cy="152400"/>
            <a:chOff x="1728" y="2976"/>
            <a:chExt cx="288" cy="288"/>
          </a:xfrm>
        </p:grpSpPr>
        <p:sp>
          <p:nvSpPr>
            <p:cNvPr id="12364" name="Oval 60"/>
            <p:cNvSpPr>
              <a:spLocks noChangeArrowheads="1"/>
            </p:cNvSpPr>
            <p:nvPr/>
          </p:nvSpPr>
          <p:spPr bwMode="auto">
            <a:xfrm>
              <a:off x="1728" y="2976"/>
              <a:ext cx="288" cy="288"/>
            </a:xfrm>
            <a:prstGeom prst="ellipse">
              <a:avLst/>
            </a:prstGeom>
            <a:solidFill>
              <a:srgbClr val="FFFF99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365" name="Line 61"/>
            <p:cNvSpPr>
              <a:spLocks noChangeShapeType="1"/>
            </p:cNvSpPr>
            <p:nvPr/>
          </p:nvSpPr>
          <p:spPr bwMode="auto">
            <a:xfrm>
              <a:off x="1872" y="3024"/>
              <a:ext cx="0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66" name="Line 62"/>
            <p:cNvSpPr>
              <a:spLocks noChangeShapeType="1"/>
            </p:cNvSpPr>
            <p:nvPr/>
          </p:nvSpPr>
          <p:spPr bwMode="auto">
            <a:xfrm>
              <a:off x="1776" y="3120"/>
              <a:ext cx="19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25791" name="Group 63"/>
          <p:cNvGrpSpPr>
            <a:grpSpLocks/>
          </p:cNvGrpSpPr>
          <p:nvPr/>
        </p:nvGrpSpPr>
        <p:grpSpPr bwMode="auto">
          <a:xfrm>
            <a:off x="7543800" y="3810000"/>
            <a:ext cx="152400" cy="152400"/>
            <a:chOff x="1728" y="2976"/>
            <a:chExt cx="288" cy="288"/>
          </a:xfrm>
        </p:grpSpPr>
        <p:sp>
          <p:nvSpPr>
            <p:cNvPr id="12361" name="Oval 64"/>
            <p:cNvSpPr>
              <a:spLocks noChangeArrowheads="1"/>
            </p:cNvSpPr>
            <p:nvPr/>
          </p:nvSpPr>
          <p:spPr bwMode="auto">
            <a:xfrm>
              <a:off x="1728" y="2976"/>
              <a:ext cx="288" cy="288"/>
            </a:xfrm>
            <a:prstGeom prst="ellipse">
              <a:avLst/>
            </a:prstGeom>
            <a:solidFill>
              <a:srgbClr val="FFFF99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362" name="Line 65"/>
            <p:cNvSpPr>
              <a:spLocks noChangeShapeType="1"/>
            </p:cNvSpPr>
            <p:nvPr/>
          </p:nvSpPr>
          <p:spPr bwMode="auto">
            <a:xfrm>
              <a:off x="1872" y="3024"/>
              <a:ext cx="0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63" name="Line 66"/>
            <p:cNvSpPr>
              <a:spLocks noChangeShapeType="1"/>
            </p:cNvSpPr>
            <p:nvPr/>
          </p:nvSpPr>
          <p:spPr bwMode="auto">
            <a:xfrm>
              <a:off x="1776" y="3120"/>
              <a:ext cx="19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25795" name="Group 67"/>
          <p:cNvGrpSpPr>
            <a:grpSpLocks/>
          </p:cNvGrpSpPr>
          <p:nvPr/>
        </p:nvGrpSpPr>
        <p:grpSpPr bwMode="auto">
          <a:xfrm>
            <a:off x="7772400" y="3810000"/>
            <a:ext cx="152400" cy="152400"/>
            <a:chOff x="1728" y="2976"/>
            <a:chExt cx="288" cy="288"/>
          </a:xfrm>
        </p:grpSpPr>
        <p:sp>
          <p:nvSpPr>
            <p:cNvPr id="12358" name="Oval 68"/>
            <p:cNvSpPr>
              <a:spLocks noChangeArrowheads="1"/>
            </p:cNvSpPr>
            <p:nvPr/>
          </p:nvSpPr>
          <p:spPr bwMode="auto">
            <a:xfrm>
              <a:off x="1728" y="2976"/>
              <a:ext cx="288" cy="288"/>
            </a:xfrm>
            <a:prstGeom prst="ellipse">
              <a:avLst/>
            </a:prstGeom>
            <a:solidFill>
              <a:srgbClr val="FFFF99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359" name="Line 69"/>
            <p:cNvSpPr>
              <a:spLocks noChangeShapeType="1"/>
            </p:cNvSpPr>
            <p:nvPr/>
          </p:nvSpPr>
          <p:spPr bwMode="auto">
            <a:xfrm>
              <a:off x="1872" y="3024"/>
              <a:ext cx="0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60" name="Line 70"/>
            <p:cNvSpPr>
              <a:spLocks noChangeShapeType="1"/>
            </p:cNvSpPr>
            <p:nvPr/>
          </p:nvSpPr>
          <p:spPr bwMode="auto">
            <a:xfrm>
              <a:off x="1776" y="3120"/>
              <a:ext cx="19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25799" name="Group 71"/>
          <p:cNvGrpSpPr>
            <a:grpSpLocks/>
          </p:cNvGrpSpPr>
          <p:nvPr/>
        </p:nvGrpSpPr>
        <p:grpSpPr bwMode="auto">
          <a:xfrm>
            <a:off x="8001000" y="3810000"/>
            <a:ext cx="152400" cy="152400"/>
            <a:chOff x="1728" y="2976"/>
            <a:chExt cx="288" cy="288"/>
          </a:xfrm>
        </p:grpSpPr>
        <p:sp>
          <p:nvSpPr>
            <p:cNvPr id="12355" name="Oval 72"/>
            <p:cNvSpPr>
              <a:spLocks noChangeArrowheads="1"/>
            </p:cNvSpPr>
            <p:nvPr/>
          </p:nvSpPr>
          <p:spPr bwMode="auto">
            <a:xfrm>
              <a:off x="1728" y="2976"/>
              <a:ext cx="288" cy="288"/>
            </a:xfrm>
            <a:prstGeom prst="ellipse">
              <a:avLst/>
            </a:prstGeom>
            <a:solidFill>
              <a:srgbClr val="FFFF99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356" name="Line 73"/>
            <p:cNvSpPr>
              <a:spLocks noChangeShapeType="1"/>
            </p:cNvSpPr>
            <p:nvPr/>
          </p:nvSpPr>
          <p:spPr bwMode="auto">
            <a:xfrm>
              <a:off x="1872" y="3024"/>
              <a:ext cx="0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57" name="Line 74"/>
            <p:cNvSpPr>
              <a:spLocks noChangeShapeType="1"/>
            </p:cNvSpPr>
            <p:nvPr/>
          </p:nvSpPr>
          <p:spPr bwMode="auto">
            <a:xfrm>
              <a:off x="1776" y="3120"/>
              <a:ext cx="19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25803" name="Group 75"/>
          <p:cNvGrpSpPr>
            <a:grpSpLocks/>
          </p:cNvGrpSpPr>
          <p:nvPr/>
        </p:nvGrpSpPr>
        <p:grpSpPr bwMode="auto">
          <a:xfrm>
            <a:off x="8229600" y="3810000"/>
            <a:ext cx="152400" cy="152400"/>
            <a:chOff x="1728" y="2976"/>
            <a:chExt cx="288" cy="288"/>
          </a:xfrm>
        </p:grpSpPr>
        <p:sp>
          <p:nvSpPr>
            <p:cNvPr id="12352" name="Oval 76"/>
            <p:cNvSpPr>
              <a:spLocks noChangeArrowheads="1"/>
            </p:cNvSpPr>
            <p:nvPr/>
          </p:nvSpPr>
          <p:spPr bwMode="auto">
            <a:xfrm>
              <a:off x="1728" y="2976"/>
              <a:ext cx="288" cy="288"/>
            </a:xfrm>
            <a:prstGeom prst="ellipse">
              <a:avLst/>
            </a:prstGeom>
            <a:solidFill>
              <a:srgbClr val="FFFF99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353" name="Line 77"/>
            <p:cNvSpPr>
              <a:spLocks noChangeShapeType="1"/>
            </p:cNvSpPr>
            <p:nvPr/>
          </p:nvSpPr>
          <p:spPr bwMode="auto">
            <a:xfrm>
              <a:off x="1872" y="3024"/>
              <a:ext cx="0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54" name="Line 78"/>
            <p:cNvSpPr>
              <a:spLocks noChangeShapeType="1"/>
            </p:cNvSpPr>
            <p:nvPr/>
          </p:nvSpPr>
          <p:spPr bwMode="auto">
            <a:xfrm>
              <a:off x="1776" y="3120"/>
              <a:ext cx="19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25807" name="Group 79"/>
          <p:cNvGrpSpPr>
            <a:grpSpLocks/>
          </p:cNvGrpSpPr>
          <p:nvPr/>
        </p:nvGrpSpPr>
        <p:grpSpPr bwMode="auto">
          <a:xfrm>
            <a:off x="8458200" y="3810000"/>
            <a:ext cx="152400" cy="152400"/>
            <a:chOff x="1728" y="2976"/>
            <a:chExt cx="288" cy="288"/>
          </a:xfrm>
        </p:grpSpPr>
        <p:sp>
          <p:nvSpPr>
            <p:cNvPr id="12349" name="Oval 80"/>
            <p:cNvSpPr>
              <a:spLocks noChangeArrowheads="1"/>
            </p:cNvSpPr>
            <p:nvPr/>
          </p:nvSpPr>
          <p:spPr bwMode="auto">
            <a:xfrm>
              <a:off x="1728" y="2976"/>
              <a:ext cx="288" cy="288"/>
            </a:xfrm>
            <a:prstGeom prst="ellipse">
              <a:avLst/>
            </a:prstGeom>
            <a:solidFill>
              <a:srgbClr val="FFFF99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350" name="Line 81"/>
            <p:cNvSpPr>
              <a:spLocks noChangeShapeType="1"/>
            </p:cNvSpPr>
            <p:nvPr/>
          </p:nvSpPr>
          <p:spPr bwMode="auto">
            <a:xfrm>
              <a:off x="1872" y="3024"/>
              <a:ext cx="0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51" name="Line 82"/>
            <p:cNvSpPr>
              <a:spLocks noChangeShapeType="1"/>
            </p:cNvSpPr>
            <p:nvPr/>
          </p:nvSpPr>
          <p:spPr bwMode="auto">
            <a:xfrm>
              <a:off x="1776" y="3120"/>
              <a:ext cx="19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25811" name="Group 83"/>
          <p:cNvGrpSpPr>
            <a:grpSpLocks/>
          </p:cNvGrpSpPr>
          <p:nvPr/>
        </p:nvGrpSpPr>
        <p:grpSpPr bwMode="auto">
          <a:xfrm>
            <a:off x="8610600" y="3733800"/>
            <a:ext cx="152400" cy="152400"/>
            <a:chOff x="1728" y="2976"/>
            <a:chExt cx="288" cy="288"/>
          </a:xfrm>
        </p:grpSpPr>
        <p:sp>
          <p:nvSpPr>
            <p:cNvPr id="12346" name="Oval 84"/>
            <p:cNvSpPr>
              <a:spLocks noChangeArrowheads="1"/>
            </p:cNvSpPr>
            <p:nvPr/>
          </p:nvSpPr>
          <p:spPr bwMode="auto">
            <a:xfrm>
              <a:off x="1728" y="2976"/>
              <a:ext cx="288" cy="288"/>
            </a:xfrm>
            <a:prstGeom prst="ellipse">
              <a:avLst/>
            </a:prstGeom>
            <a:solidFill>
              <a:srgbClr val="FFFF99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347" name="Line 85"/>
            <p:cNvSpPr>
              <a:spLocks noChangeShapeType="1"/>
            </p:cNvSpPr>
            <p:nvPr/>
          </p:nvSpPr>
          <p:spPr bwMode="auto">
            <a:xfrm>
              <a:off x="1872" y="3024"/>
              <a:ext cx="0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48" name="Line 86"/>
            <p:cNvSpPr>
              <a:spLocks noChangeShapeType="1"/>
            </p:cNvSpPr>
            <p:nvPr/>
          </p:nvSpPr>
          <p:spPr bwMode="auto">
            <a:xfrm>
              <a:off x="1776" y="3120"/>
              <a:ext cx="19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25815" name="Group 87"/>
          <p:cNvGrpSpPr>
            <a:grpSpLocks/>
          </p:cNvGrpSpPr>
          <p:nvPr/>
        </p:nvGrpSpPr>
        <p:grpSpPr bwMode="auto">
          <a:xfrm>
            <a:off x="8763000" y="3581400"/>
            <a:ext cx="152400" cy="152400"/>
            <a:chOff x="1728" y="2976"/>
            <a:chExt cx="288" cy="288"/>
          </a:xfrm>
        </p:grpSpPr>
        <p:sp>
          <p:nvSpPr>
            <p:cNvPr id="12343" name="Oval 88"/>
            <p:cNvSpPr>
              <a:spLocks noChangeArrowheads="1"/>
            </p:cNvSpPr>
            <p:nvPr/>
          </p:nvSpPr>
          <p:spPr bwMode="auto">
            <a:xfrm>
              <a:off x="1728" y="2976"/>
              <a:ext cx="288" cy="288"/>
            </a:xfrm>
            <a:prstGeom prst="ellipse">
              <a:avLst/>
            </a:prstGeom>
            <a:solidFill>
              <a:srgbClr val="FFFF99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344" name="Line 89"/>
            <p:cNvSpPr>
              <a:spLocks noChangeShapeType="1"/>
            </p:cNvSpPr>
            <p:nvPr/>
          </p:nvSpPr>
          <p:spPr bwMode="auto">
            <a:xfrm>
              <a:off x="1872" y="3024"/>
              <a:ext cx="0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45" name="Line 90"/>
            <p:cNvSpPr>
              <a:spLocks noChangeShapeType="1"/>
            </p:cNvSpPr>
            <p:nvPr/>
          </p:nvSpPr>
          <p:spPr bwMode="auto">
            <a:xfrm>
              <a:off x="1776" y="3120"/>
              <a:ext cx="19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25819" name="Group 91"/>
          <p:cNvGrpSpPr>
            <a:grpSpLocks/>
          </p:cNvGrpSpPr>
          <p:nvPr/>
        </p:nvGrpSpPr>
        <p:grpSpPr bwMode="auto">
          <a:xfrm>
            <a:off x="6324600" y="2209800"/>
            <a:ext cx="152400" cy="152400"/>
            <a:chOff x="1728" y="2976"/>
            <a:chExt cx="288" cy="288"/>
          </a:xfrm>
        </p:grpSpPr>
        <p:sp>
          <p:nvSpPr>
            <p:cNvPr id="12340" name="Oval 92"/>
            <p:cNvSpPr>
              <a:spLocks noChangeArrowheads="1"/>
            </p:cNvSpPr>
            <p:nvPr/>
          </p:nvSpPr>
          <p:spPr bwMode="auto">
            <a:xfrm>
              <a:off x="1728" y="2976"/>
              <a:ext cx="288" cy="288"/>
            </a:xfrm>
            <a:prstGeom prst="ellipse">
              <a:avLst/>
            </a:prstGeom>
            <a:solidFill>
              <a:srgbClr val="FFFF99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341" name="Line 93"/>
            <p:cNvSpPr>
              <a:spLocks noChangeShapeType="1"/>
            </p:cNvSpPr>
            <p:nvPr/>
          </p:nvSpPr>
          <p:spPr bwMode="auto">
            <a:xfrm>
              <a:off x="1872" y="3024"/>
              <a:ext cx="0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42" name="Line 94"/>
            <p:cNvSpPr>
              <a:spLocks noChangeShapeType="1"/>
            </p:cNvSpPr>
            <p:nvPr/>
          </p:nvSpPr>
          <p:spPr bwMode="auto">
            <a:xfrm>
              <a:off x="1776" y="3120"/>
              <a:ext cx="19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25879" name="Group 151"/>
          <p:cNvGrpSpPr>
            <a:grpSpLocks/>
          </p:cNvGrpSpPr>
          <p:nvPr/>
        </p:nvGrpSpPr>
        <p:grpSpPr bwMode="auto">
          <a:xfrm>
            <a:off x="6324600" y="2209800"/>
            <a:ext cx="152400" cy="152400"/>
            <a:chOff x="1728" y="2976"/>
            <a:chExt cx="288" cy="288"/>
          </a:xfrm>
        </p:grpSpPr>
        <p:sp>
          <p:nvSpPr>
            <p:cNvPr id="12337" name="Oval 152"/>
            <p:cNvSpPr>
              <a:spLocks noChangeArrowheads="1"/>
            </p:cNvSpPr>
            <p:nvPr/>
          </p:nvSpPr>
          <p:spPr bwMode="auto">
            <a:xfrm>
              <a:off x="1728" y="2976"/>
              <a:ext cx="288" cy="288"/>
            </a:xfrm>
            <a:prstGeom prst="ellipse">
              <a:avLst/>
            </a:prstGeom>
            <a:solidFill>
              <a:srgbClr val="FFFF99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338" name="Line 153"/>
            <p:cNvSpPr>
              <a:spLocks noChangeShapeType="1"/>
            </p:cNvSpPr>
            <p:nvPr/>
          </p:nvSpPr>
          <p:spPr bwMode="auto">
            <a:xfrm>
              <a:off x="1872" y="3024"/>
              <a:ext cx="0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39" name="Line 154"/>
            <p:cNvSpPr>
              <a:spLocks noChangeShapeType="1"/>
            </p:cNvSpPr>
            <p:nvPr/>
          </p:nvSpPr>
          <p:spPr bwMode="auto">
            <a:xfrm>
              <a:off x="1776" y="3120"/>
              <a:ext cx="19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25883" name="Group 155"/>
          <p:cNvGrpSpPr>
            <a:grpSpLocks/>
          </p:cNvGrpSpPr>
          <p:nvPr/>
        </p:nvGrpSpPr>
        <p:grpSpPr bwMode="auto">
          <a:xfrm>
            <a:off x="6324600" y="2209800"/>
            <a:ext cx="152400" cy="152400"/>
            <a:chOff x="1728" y="2976"/>
            <a:chExt cx="288" cy="288"/>
          </a:xfrm>
        </p:grpSpPr>
        <p:sp>
          <p:nvSpPr>
            <p:cNvPr id="12334" name="Oval 156"/>
            <p:cNvSpPr>
              <a:spLocks noChangeArrowheads="1"/>
            </p:cNvSpPr>
            <p:nvPr/>
          </p:nvSpPr>
          <p:spPr bwMode="auto">
            <a:xfrm>
              <a:off x="1728" y="2976"/>
              <a:ext cx="288" cy="288"/>
            </a:xfrm>
            <a:prstGeom prst="ellipse">
              <a:avLst/>
            </a:prstGeom>
            <a:solidFill>
              <a:srgbClr val="FFFF99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335" name="Line 157"/>
            <p:cNvSpPr>
              <a:spLocks noChangeShapeType="1"/>
            </p:cNvSpPr>
            <p:nvPr/>
          </p:nvSpPr>
          <p:spPr bwMode="auto">
            <a:xfrm>
              <a:off x="1872" y="3024"/>
              <a:ext cx="0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36" name="Line 158"/>
            <p:cNvSpPr>
              <a:spLocks noChangeShapeType="1"/>
            </p:cNvSpPr>
            <p:nvPr/>
          </p:nvSpPr>
          <p:spPr bwMode="auto">
            <a:xfrm>
              <a:off x="1776" y="3120"/>
              <a:ext cx="19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25887" name="Group 159"/>
          <p:cNvGrpSpPr>
            <a:grpSpLocks/>
          </p:cNvGrpSpPr>
          <p:nvPr/>
        </p:nvGrpSpPr>
        <p:grpSpPr bwMode="auto">
          <a:xfrm>
            <a:off x="6324600" y="2209800"/>
            <a:ext cx="152400" cy="152400"/>
            <a:chOff x="1728" y="2976"/>
            <a:chExt cx="288" cy="288"/>
          </a:xfrm>
        </p:grpSpPr>
        <p:sp>
          <p:nvSpPr>
            <p:cNvPr id="12331" name="Oval 160"/>
            <p:cNvSpPr>
              <a:spLocks noChangeArrowheads="1"/>
            </p:cNvSpPr>
            <p:nvPr/>
          </p:nvSpPr>
          <p:spPr bwMode="auto">
            <a:xfrm>
              <a:off x="1728" y="2976"/>
              <a:ext cx="288" cy="288"/>
            </a:xfrm>
            <a:prstGeom prst="ellipse">
              <a:avLst/>
            </a:prstGeom>
            <a:solidFill>
              <a:srgbClr val="FFFF99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332" name="Line 161"/>
            <p:cNvSpPr>
              <a:spLocks noChangeShapeType="1"/>
            </p:cNvSpPr>
            <p:nvPr/>
          </p:nvSpPr>
          <p:spPr bwMode="auto">
            <a:xfrm>
              <a:off x="1872" y="3024"/>
              <a:ext cx="0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33" name="Line 162"/>
            <p:cNvSpPr>
              <a:spLocks noChangeShapeType="1"/>
            </p:cNvSpPr>
            <p:nvPr/>
          </p:nvSpPr>
          <p:spPr bwMode="auto">
            <a:xfrm>
              <a:off x="1776" y="3120"/>
              <a:ext cx="19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25891" name="Group 163"/>
          <p:cNvGrpSpPr>
            <a:grpSpLocks/>
          </p:cNvGrpSpPr>
          <p:nvPr/>
        </p:nvGrpSpPr>
        <p:grpSpPr bwMode="auto">
          <a:xfrm>
            <a:off x="6324600" y="2209800"/>
            <a:ext cx="152400" cy="152400"/>
            <a:chOff x="1728" y="2976"/>
            <a:chExt cx="288" cy="288"/>
          </a:xfrm>
        </p:grpSpPr>
        <p:sp>
          <p:nvSpPr>
            <p:cNvPr id="12328" name="Oval 164"/>
            <p:cNvSpPr>
              <a:spLocks noChangeArrowheads="1"/>
            </p:cNvSpPr>
            <p:nvPr/>
          </p:nvSpPr>
          <p:spPr bwMode="auto">
            <a:xfrm>
              <a:off x="1728" y="2976"/>
              <a:ext cx="288" cy="288"/>
            </a:xfrm>
            <a:prstGeom prst="ellipse">
              <a:avLst/>
            </a:prstGeom>
            <a:solidFill>
              <a:srgbClr val="FFFF99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329" name="Line 165"/>
            <p:cNvSpPr>
              <a:spLocks noChangeShapeType="1"/>
            </p:cNvSpPr>
            <p:nvPr/>
          </p:nvSpPr>
          <p:spPr bwMode="auto">
            <a:xfrm>
              <a:off x="1872" y="3024"/>
              <a:ext cx="0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30" name="Line 166"/>
            <p:cNvSpPr>
              <a:spLocks noChangeShapeType="1"/>
            </p:cNvSpPr>
            <p:nvPr/>
          </p:nvSpPr>
          <p:spPr bwMode="auto">
            <a:xfrm>
              <a:off x="1776" y="3120"/>
              <a:ext cx="19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25895" name="Group 167"/>
          <p:cNvGrpSpPr>
            <a:grpSpLocks/>
          </p:cNvGrpSpPr>
          <p:nvPr/>
        </p:nvGrpSpPr>
        <p:grpSpPr bwMode="auto">
          <a:xfrm>
            <a:off x="6324600" y="2209800"/>
            <a:ext cx="152400" cy="152400"/>
            <a:chOff x="1728" y="2976"/>
            <a:chExt cx="288" cy="288"/>
          </a:xfrm>
        </p:grpSpPr>
        <p:sp>
          <p:nvSpPr>
            <p:cNvPr id="12325" name="Oval 168"/>
            <p:cNvSpPr>
              <a:spLocks noChangeArrowheads="1"/>
            </p:cNvSpPr>
            <p:nvPr/>
          </p:nvSpPr>
          <p:spPr bwMode="auto">
            <a:xfrm>
              <a:off x="1728" y="2976"/>
              <a:ext cx="288" cy="288"/>
            </a:xfrm>
            <a:prstGeom prst="ellipse">
              <a:avLst/>
            </a:prstGeom>
            <a:solidFill>
              <a:srgbClr val="FFFF99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326" name="Line 169"/>
            <p:cNvSpPr>
              <a:spLocks noChangeShapeType="1"/>
            </p:cNvSpPr>
            <p:nvPr/>
          </p:nvSpPr>
          <p:spPr bwMode="auto">
            <a:xfrm>
              <a:off x="1872" y="3024"/>
              <a:ext cx="0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7" name="Line 170"/>
            <p:cNvSpPr>
              <a:spLocks noChangeShapeType="1"/>
            </p:cNvSpPr>
            <p:nvPr/>
          </p:nvSpPr>
          <p:spPr bwMode="auto">
            <a:xfrm>
              <a:off x="1776" y="3120"/>
              <a:ext cx="19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25899" name="Group 171"/>
          <p:cNvGrpSpPr>
            <a:grpSpLocks/>
          </p:cNvGrpSpPr>
          <p:nvPr/>
        </p:nvGrpSpPr>
        <p:grpSpPr bwMode="auto">
          <a:xfrm>
            <a:off x="6324600" y="2209800"/>
            <a:ext cx="152400" cy="152400"/>
            <a:chOff x="1728" y="2976"/>
            <a:chExt cx="288" cy="288"/>
          </a:xfrm>
        </p:grpSpPr>
        <p:sp>
          <p:nvSpPr>
            <p:cNvPr id="12322" name="Oval 172"/>
            <p:cNvSpPr>
              <a:spLocks noChangeArrowheads="1"/>
            </p:cNvSpPr>
            <p:nvPr/>
          </p:nvSpPr>
          <p:spPr bwMode="auto">
            <a:xfrm>
              <a:off x="1728" y="2976"/>
              <a:ext cx="288" cy="288"/>
            </a:xfrm>
            <a:prstGeom prst="ellipse">
              <a:avLst/>
            </a:prstGeom>
            <a:solidFill>
              <a:srgbClr val="FFFF99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323" name="Line 173"/>
            <p:cNvSpPr>
              <a:spLocks noChangeShapeType="1"/>
            </p:cNvSpPr>
            <p:nvPr/>
          </p:nvSpPr>
          <p:spPr bwMode="auto">
            <a:xfrm>
              <a:off x="1872" y="3024"/>
              <a:ext cx="0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4" name="Line 174"/>
            <p:cNvSpPr>
              <a:spLocks noChangeShapeType="1"/>
            </p:cNvSpPr>
            <p:nvPr/>
          </p:nvSpPr>
          <p:spPr bwMode="auto">
            <a:xfrm>
              <a:off x="1776" y="3120"/>
              <a:ext cx="19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8832643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7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57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25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33333E-6 L 0.00521 -0.02361 L 0.04167 -0.02361 L 0.04271 0.14306 L -0.05417 0.14306 " pathEditMode="relative" ptsTypes="AAAAA">
                                      <p:cBhvr>
                                        <p:cTn id="12" dur="2000" fill="hold"/>
                                        <p:tgtEl>
                                          <p:spTgt spid="12258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25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66667E-6 -1.11111E-6 L 0.00313 -0.02361 L 0.04063 -0.02222 L 0.04167 0.14167 L 0.13959 0.14167 " pathEditMode="relative" ptsTypes="AAAAA">
                                      <p:cBhvr>
                                        <p:cTn id="17" dur="2000" fill="hold"/>
                                        <p:tgtEl>
                                          <p:spTgt spid="12258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25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-3.33333E-6 L 0.00417 -0.025 L 0.04167 -0.02361 L 0.04063 0.14028 L -0.01979 0.14028 " pathEditMode="relative" ptsTypes="AAAAA">
                                      <p:cBhvr>
                                        <p:cTn id="22" dur="2000" fill="hold"/>
                                        <p:tgtEl>
                                          <p:spTgt spid="12258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25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 -1.11111E-6 L 0.00313 -0.02361 L 0.04271 -0.02361 L 0.04167 0.14445 L 0.10208 0.14445 " pathEditMode="relative" ptsTypes="AAAAA">
                                      <p:cBhvr>
                                        <p:cTn id="27" dur="2000" fill="hold"/>
                                        <p:tgtEl>
                                          <p:spTgt spid="12258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25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1.66667E-6 -3.33333E-6 L 0.00209 -0.02639 L 0.04167 -0.025 L 0.03959 0.14028 L 0.0125 0.14028 " pathEditMode="relative" ptsTypes="AAAAA">
                                      <p:cBhvr>
                                        <p:cTn id="32" dur="2000" fill="hold"/>
                                        <p:tgtEl>
                                          <p:spTgt spid="12258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25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 -3.33333E-6 L 0.00208 -0.02361 L 0.04167 -0.025 L 0.04063 0.14028 L 0.06875 0.14028 " pathEditMode="relative" ptsTypes="AAAAA">
                                      <p:cBhvr>
                                        <p:cTn id="37" dur="2000" fill="hold"/>
                                        <p:tgtEl>
                                          <p:spTgt spid="12258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25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1.66667E-6 -3.33333E-6 L 0.00208 -0.02639 L 0.04167 -0.025 L 0.04167 0.14028 " pathEditMode="relative" ptsTypes="AAAA">
                                      <p:cBhvr>
                                        <p:cTn id="42" dur="2000" fill="hold"/>
                                        <p:tgtEl>
                                          <p:spTgt spid="12258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7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257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25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25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25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25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25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25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25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25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225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225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225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225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225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225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225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225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225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225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225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225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-0.01667 0.04444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12257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2222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-0.01666 0.06666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12257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3333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-0.00833 0.05555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12257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2778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2.22222E-6 L 1.11022E-16 0.06666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12257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333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2.22222E-6 L -0.00833 0.06666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12257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3333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33333E-6 L 0.00833 0.06666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12257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3333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-0.03334 0.06667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12257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7" y="3333"/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01667 0.11111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12257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5556"/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03334 0.06667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12257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7" y="3333"/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03334 0.08889 " pathEditMode="relative" rAng="0" ptsTypes="AA">
                                      <p:cBhvr>
                                        <p:cTn id="129" dur="2000" fill="hold"/>
                                        <p:tgtEl>
                                          <p:spTgt spid="12257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7" y="4444"/>
                                    </p:animMotion>
                                  </p:childTnLst>
                                </p:cTn>
                              </p:par>
                              <p:par>
                                <p:cTn id="1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0.00833 0.07778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12257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3889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3.33333E-6 0.1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12257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000"/>
                                    </p:animMotion>
                                  </p:childTnLst>
                                </p:cTn>
                              </p:par>
                              <p:par>
                                <p:cTn id="13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-0.075 0.07778 " pathEditMode="relative" rAng="0" ptsTypes="AA">
                                      <p:cBhvr>
                                        <p:cTn id="135" dur="2000" fill="hold"/>
                                        <p:tgtEl>
                                          <p:spTgt spid="12257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0" y="3889"/>
                                    </p:animMotion>
                                  </p:childTnLst>
                                </p:cTn>
                              </p:par>
                              <p:par>
                                <p:cTn id="13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0.00834 0.06666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12257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3333"/>
                                    </p:animMotion>
                                  </p:childTnLst>
                                </p:cTn>
                              </p:par>
                              <p:par>
                                <p:cTn id="13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-0.04166 0.06666 " pathEditMode="relative" rAng="0" ptsTypes="AA">
                                      <p:cBhvr>
                                        <p:cTn id="139" dur="2000" fill="hold"/>
                                        <p:tgtEl>
                                          <p:spTgt spid="12257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3333"/>
                                    </p:animMotion>
                                  </p:childTnLst>
                                </p:cTn>
                              </p:par>
                              <p:par>
                                <p:cTn id="14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-0.025 0.07777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12257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3889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-0.00833 0.06666 " pathEditMode="relative" rAng="0" ptsTypes="AA">
                                      <p:cBhvr>
                                        <p:cTn id="143" dur="2000" fill="hold"/>
                                        <p:tgtEl>
                                          <p:spTgt spid="12258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3333"/>
                                    </p:animMotion>
                                  </p:childTnLst>
                                </p:cTn>
                              </p:par>
                              <p:par>
                                <p:cTn id="14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-0.00833 0.04444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12258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2222"/>
                                    </p:animMotion>
                                  </p:childTnLst>
                                </p:cTn>
                              </p:par>
                              <p:par>
                                <p:cTn id="14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0.00833 0.07777 " pathEditMode="relative" rAng="0" ptsTypes="AA">
                                      <p:cBhvr>
                                        <p:cTn id="147" dur="2000" fill="hold"/>
                                        <p:tgtEl>
                                          <p:spTgt spid="12258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3889"/>
                                    </p:animMotion>
                                  </p:childTnLst>
                                </p:cTn>
                              </p:par>
                              <p:par>
                                <p:cTn id="14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025 0.11111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12258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z="2000" smtClean="0">
                <a:solidFill>
                  <a:srgbClr val="FF0000"/>
                </a:solidFill>
              </a:rPr>
              <a:t>Q: </a:t>
            </a:r>
            <a:r>
              <a:rPr lang="en-US" altLang="en-US" sz="2000" b="0" smtClean="0"/>
              <a:t>What happens if </a:t>
            </a:r>
            <a:r>
              <a:rPr lang="en-US" altLang="en-US" sz="2000" b="0" smtClean="0">
                <a:solidFill>
                  <a:srgbClr val="FF0000"/>
                </a:solidFill>
              </a:rPr>
              <a:t>(1) source and drain are grounded and (2) positive voltage is applied to gate?</a:t>
            </a:r>
            <a:r>
              <a:rPr lang="en-US" altLang="en-US" sz="2000" b="0" smtClean="0"/>
              <a:t>  Refer to figure to right.</a:t>
            </a:r>
          </a:p>
        </p:txBody>
      </p:sp>
      <p:sp>
        <p:nvSpPr>
          <p:cNvPr id="1228803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en-US" sz="2400" b="1" smtClean="0">
                <a:solidFill>
                  <a:srgbClr val="008000"/>
                </a:solidFill>
              </a:rPr>
              <a:t>step #3:</a:t>
            </a:r>
            <a:r>
              <a:rPr lang="en-US" altLang="en-US" sz="2400" smtClean="0">
                <a:solidFill>
                  <a:srgbClr val="008000"/>
                </a:solidFill>
              </a:rPr>
              <a:t> </a:t>
            </a:r>
            <a:r>
              <a:rPr lang="en-US" altLang="en-US" sz="2400" smtClean="0"/>
              <a:t>This “migration” results in the uncovering of negative </a:t>
            </a:r>
            <a:r>
              <a:rPr lang="en-US" altLang="en-US" sz="2400" b="1" smtClean="0">
                <a:solidFill>
                  <a:srgbClr val="3333FF"/>
                </a:solidFill>
              </a:rPr>
              <a:t>bound charges</a:t>
            </a:r>
            <a:r>
              <a:rPr lang="en-US" altLang="en-US" sz="2400" smtClean="0"/>
              <a:t>, originally neutralized by the free holes</a:t>
            </a:r>
          </a:p>
          <a:p>
            <a:pPr eaLnBrk="1" hangingPunct="1"/>
            <a:r>
              <a:rPr lang="en-US" altLang="en-US" sz="2400" b="1" smtClean="0">
                <a:solidFill>
                  <a:srgbClr val="008000"/>
                </a:solidFill>
              </a:rPr>
              <a:t>step #4:</a:t>
            </a:r>
            <a:r>
              <a:rPr lang="en-US" altLang="en-US" sz="2400" smtClean="0">
                <a:solidFill>
                  <a:srgbClr val="008000"/>
                </a:solidFill>
              </a:rPr>
              <a:t> </a:t>
            </a:r>
            <a:r>
              <a:rPr lang="en-US" altLang="en-US" sz="2400" smtClean="0"/>
              <a:t>The positive gate voltage also </a:t>
            </a:r>
            <a:r>
              <a:rPr lang="en-US" altLang="en-US" sz="2400" smtClean="0">
                <a:solidFill>
                  <a:srgbClr val="FF0000"/>
                </a:solidFill>
              </a:rPr>
              <a:t>attracts electrons from the </a:t>
            </a:r>
            <a:r>
              <a:rPr lang="en-US" altLang="en-US" sz="2400" i="1" smtClean="0">
                <a:solidFill>
                  <a:srgbClr val="FF0000"/>
                </a:solidFill>
              </a:rPr>
              <a:t>n</a:t>
            </a:r>
            <a:r>
              <a:rPr lang="en-US" altLang="en-US" sz="2400" baseline="30000" smtClean="0">
                <a:solidFill>
                  <a:srgbClr val="FF0000"/>
                </a:solidFill>
              </a:rPr>
              <a:t>+</a:t>
            </a:r>
            <a:r>
              <a:rPr lang="en-US" altLang="en-US" sz="2400" smtClean="0">
                <a:solidFill>
                  <a:srgbClr val="FF0000"/>
                </a:solidFill>
              </a:rPr>
              <a:t> source</a:t>
            </a:r>
            <a:r>
              <a:rPr lang="en-US" altLang="en-US" sz="2400" smtClean="0"/>
              <a:t> and drain regions into the channel.</a:t>
            </a:r>
          </a:p>
          <a:p>
            <a:pPr lvl="1" eaLnBrk="1" hangingPunct="1"/>
            <a:endParaRPr lang="en-US" altLang="en-US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EB549-8671-49E6-BFB6-A7FEF91AE214}" type="datetime1">
              <a:rPr lang="en-US" smtClean="0"/>
              <a:t>12/8/2017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7B782-A207-460B-B11B-32D5F2B19719}" type="slidenum">
              <a:rPr lang="en-US" smtClean="0"/>
              <a:t>19</a:t>
            </a:fld>
            <a:endParaRPr lang="en-US"/>
          </a:p>
        </p:txBody>
      </p:sp>
      <p:pic>
        <p:nvPicPr>
          <p:cNvPr id="13317" name="Picture 6" descr="se05F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57400"/>
            <a:ext cx="4419600" cy="334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Rectangle 4"/>
          <p:cNvSpPr>
            <a:spLocks noChangeArrowheads="1"/>
          </p:cNvSpPr>
          <p:nvPr/>
        </p:nvSpPr>
        <p:spPr bwMode="auto">
          <a:xfrm>
            <a:off x="4572000" y="5562600"/>
            <a:ext cx="44958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b="1" dirty="0"/>
              <a:t>Figure </a:t>
            </a:r>
            <a:r>
              <a:rPr lang="en-US" altLang="en-US" b="1" dirty="0" smtClean="0"/>
              <a:t>2</a:t>
            </a:r>
            <a:r>
              <a:rPr lang="en-US" altLang="en-US" b="1" dirty="0"/>
              <a:t>:</a:t>
            </a:r>
            <a:r>
              <a:rPr lang="en-US" altLang="en-US" dirty="0"/>
              <a:t> The enhancement-type NMOS transistor with a positive voltage applied to the gate. An </a:t>
            </a:r>
            <a:r>
              <a:rPr lang="en-US" altLang="en-US" i="1" dirty="0"/>
              <a:t>n </a:t>
            </a:r>
            <a:r>
              <a:rPr lang="en-US" altLang="en-US" dirty="0"/>
              <a:t>channel is induced at the top of the substrate beneath the gate</a:t>
            </a:r>
          </a:p>
        </p:txBody>
      </p:sp>
      <p:grpSp>
        <p:nvGrpSpPr>
          <p:cNvPr id="13319" name="Group 7"/>
          <p:cNvGrpSpPr>
            <a:grpSpLocks/>
          </p:cNvGrpSpPr>
          <p:nvPr/>
        </p:nvGrpSpPr>
        <p:grpSpPr bwMode="auto">
          <a:xfrm>
            <a:off x="4953000" y="4191000"/>
            <a:ext cx="152400" cy="152400"/>
            <a:chOff x="1728" y="2976"/>
            <a:chExt cx="288" cy="288"/>
          </a:xfrm>
        </p:grpSpPr>
        <p:sp>
          <p:nvSpPr>
            <p:cNvPr id="13499" name="Oval 8"/>
            <p:cNvSpPr>
              <a:spLocks noChangeArrowheads="1"/>
            </p:cNvSpPr>
            <p:nvPr/>
          </p:nvSpPr>
          <p:spPr bwMode="auto">
            <a:xfrm>
              <a:off x="1728" y="2976"/>
              <a:ext cx="288" cy="288"/>
            </a:xfrm>
            <a:prstGeom prst="ellipse">
              <a:avLst/>
            </a:prstGeom>
            <a:solidFill>
              <a:srgbClr val="FFFF99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500" name="Line 9"/>
            <p:cNvSpPr>
              <a:spLocks noChangeShapeType="1"/>
            </p:cNvSpPr>
            <p:nvPr/>
          </p:nvSpPr>
          <p:spPr bwMode="auto">
            <a:xfrm>
              <a:off x="1872" y="3024"/>
              <a:ext cx="0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01" name="Line 10"/>
            <p:cNvSpPr>
              <a:spLocks noChangeShapeType="1"/>
            </p:cNvSpPr>
            <p:nvPr/>
          </p:nvSpPr>
          <p:spPr bwMode="auto">
            <a:xfrm>
              <a:off x="1776" y="3120"/>
              <a:ext cx="19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320" name="Group 11"/>
          <p:cNvGrpSpPr>
            <a:grpSpLocks/>
          </p:cNvGrpSpPr>
          <p:nvPr/>
        </p:nvGrpSpPr>
        <p:grpSpPr bwMode="auto">
          <a:xfrm>
            <a:off x="4648200" y="4267200"/>
            <a:ext cx="152400" cy="152400"/>
            <a:chOff x="1728" y="2976"/>
            <a:chExt cx="288" cy="288"/>
          </a:xfrm>
        </p:grpSpPr>
        <p:sp>
          <p:nvSpPr>
            <p:cNvPr id="13496" name="Oval 12"/>
            <p:cNvSpPr>
              <a:spLocks noChangeArrowheads="1"/>
            </p:cNvSpPr>
            <p:nvPr/>
          </p:nvSpPr>
          <p:spPr bwMode="auto">
            <a:xfrm>
              <a:off x="1728" y="2976"/>
              <a:ext cx="288" cy="288"/>
            </a:xfrm>
            <a:prstGeom prst="ellipse">
              <a:avLst/>
            </a:prstGeom>
            <a:solidFill>
              <a:srgbClr val="FFFF99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497" name="Line 13"/>
            <p:cNvSpPr>
              <a:spLocks noChangeShapeType="1"/>
            </p:cNvSpPr>
            <p:nvPr/>
          </p:nvSpPr>
          <p:spPr bwMode="auto">
            <a:xfrm>
              <a:off x="1872" y="3024"/>
              <a:ext cx="0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98" name="Line 14"/>
            <p:cNvSpPr>
              <a:spLocks noChangeShapeType="1"/>
            </p:cNvSpPr>
            <p:nvPr/>
          </p:nvSpPr>
          <p:spPr bwMode="auto">
            <a:xfrm>
              <a:off x="1776" y="3120"/>
              <a:ext cx="19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321" name="Group 15"/>
          <p:cNvGrpSpPr>
            <a:grpSpLocks/>
          </p:cNvGrpSpPr>
          <p:nvPr/>
        </p:nvGrpSpPr>
        <p:grpSpPr bwMode="auto">
          <a:xfrm>
            <a:off x="5181600" y="4267200"/>
            <a:ext cx="152400" cy="152400"/>
            <a:chOff x="1728" y="2976"/>
            <a:chExt cx="288" cy="288"/>
          </a:xfrm>
        </p:grpSpPr>
        <p:sp>
          <p:nvSpPr>
            <p:cNvPr id="13493" name="Oval 16"/>
            <p:cNvSpPr>
              <a:spLocks noChangeArrowheads="1"/>
            </p:cNvSpPr>
            <p:nvPr/>
          </p:nvSpPr>
          <p:spPr bwMode="auto">
            <a:xfrm>
              <a:off x="1728" y="2976"/>
              <a:ext cx="288" cy="288"/>
            </a:xfrm>
            <a:prstGeom prst="ellipse">
              <a:avLst/>
            </a:prstGeom>
            <a:solidFill>
              <a:srgbClr val="FFFF99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494" name="Line 17"/>
            <p:cNvSpPr>
              <a:spLocks noChangeShapeType="1"/>
            </p:cNvSpPr>
            <p:nvPr/>
          </p:nvSpPr>
          <p:spPr bwMode="auto">
            <a:xfrm>
              <a:off x="1872" y="3024"/>
              <a:ext cx="0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95" name="Line 18"/>
            <p:cNvSpPr>
              <a:spLocks noChangeShapeType="1"/>
            </p:cNvSpPr>
            <p:nvPr/>
          </p:nvSpPr>
          <p:spPr bwMode="auto">
            <a:xfrm>
              <a:off x="1776" y="3120"/>
              <a:ext cx="19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322" name="Group 19"/>
          <p:cNvGrpSpPr>
            <a:grpSpLocks/>
          </p:cNvGrpSpPr>
          <p:nvPr/>
        </p:nvGrpSpPr>
        <p:grpSpPr bwMode="auto">
          <a:xfrm>
            <a:off x="5410200" y="4267200"/>
            <a:ext cx="152400" cy="152400"/>
            <a:chOff x="1728" y="2976"/>
            <a:chExt cx="288" cy="288"/>
          </a:xfrm>
        </p:grpSpPr>
        <p:sp>
          <p:nvSpPr>
            <p:cNvPr id="13490" name="Oval 20"/>
            <p:cNvSpPr>
              <a:spLocks noChangeArrowheads="1"/>
            </p:cNvSpPr>
            <p:nvPr/>
          </p:nvSpPr>
          <p:spPr bwMode="auto">
            <a:xfrm>
              <a:off x="1728" y="2976"/>
              <a:ext cx="288" cy="288"/>
            </a:xfrm>
            <a:prstGeom prst="ellipse">
              <a:avLst/>
            </a:prstGeom>
            <a:solidFill>
              <a:srgbClr val="FFFF99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491" name="Line 21"/>
            <p:cNvSpPr>
              <a:spLocks noChangeShapeType="1"/>
            </p:cNvSpPr>
            <p:nvPr/>
          </p:nvSpPr>
          <p:spPr bwMode="auto">
            <a:xfrm>
              <a:off x="1872" y="3024"/>
              <a:ext cx="0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92" name="Line 22"/>
            <p:cNvSpPr>
              <a:spLocks noChangeShapeType="1"/>
            </p:cNvSpPr>
            <p:nvPr/>
          </p:nvSpPr>
          <p:spPr bwMode="auto">
            <a:xfrm>
              <a:off x="1776" y="3120"/>
              <a:ext cx="19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323" name="Group 23"/>
          <p:cNvGrpSpPr>
            <a:grpSpLocks/>
          </p:cNvGrpSpPr>
          <p:nvPr/>
        </p:nvGrpSpPr>
        <p:grpSpPr bwMode="auto">
          <a:xfrm>
            <a:off x="5638800" y="4191000"/>
            <a:ext cx="152400" cy="152400"/>
            <a:chOff x="1728" y="2976"/>
            <a:chExt cx="288" cy="288"/>
          </a:xfrm>
        </p:grpSpPr>
        <p:sp>
          <p:nvSpPr>
            <p:cNvPr id="13487" name="Oval 24"/>
            <p:cNvSpPr>
              <a:spLocks noChangeArrowheads="1"/>
            </p:cNvSpPr>
            <p:nvPr/>
          </p:nvSpPr>
          <p:spPr bwMode="auto">
            <a:xfrm>
              <a:off x="1728" y="2976"/>
              <a:ext cx="288" cy="288"/>
            </a:xfrm>
            <a:prstGeom prst="ellipse">
              <a:avLst/>
            </a:prstGeom>
            <a:solidFill>
              <a:srgbClr val="FFFF99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488" name="Line 25"/>
            <p:cNvSpPr>
              <a:spLocks noChangeShapeType="1"/>
            </p:cNvSpPr>
            <p:nvPr/>
          </p:nvSpPr>
          <p:spPr bwMode="auto">
            <a:xfrm>
              <a:off x="1872" y="3024"/>
              <a:ext cx="0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89" name="Line 26"/>
            <p:cNvSpPr>
              <a:spLocks noChangeShapeType="1"/>
            </p:cNvSpPr>
            <p:nvPr/>
          </p:nvSpPr>
          <p:spPr bwMode="auto">
            <a:xfrm>
              <a:off x="1776" y="3120"/>
              <a:ext cx="19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324" name="Group 27"/>
          <p:cNvGrpSpPr>
            <a:grpSpLocks/>
          </p:cNvGrpSpPr>
          <p:nvPr/>
        </p:nvGrpSpPr>
        <p:grpSpPr bwMode="auto">
          <a:xfrm>
            <a:off x="5867400" y="4267200"/>
            <a:ext cx="152400" cy="152400"/>
            <a:chOff x="1728" y="2976"/>
            <a:chExt cx="288" cy="288"/>
          </a:xfrm>
        </p:grpSpPr>
        <p:sp>
          <p:nvSpPr>
            <p:cNvPr id="13484" name="Oval 28"/>
            <p:cNvSpPr>
              <a:spLocks noChangeArrowheads="1"/>
            </p:cNvSpPr>
            <p:nvPr/>
          </p:nvSpPr>
          <p:spPr bwMode="auto">
            <a:xfrm>
              <a:off x="1728" y="2976"/>
              <a:ext cx="288" cy="288"/>
            </a:xfrm>
            <a:prstGeom prst="ellipse">
              <a:avLst/>
            </a:prstGeom>
            <a:solidFill>
              <a:srgbClr val="FFFF99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485" name="Line 29"/>
            <p:cNvSpPr>
              <a:spLocks noChangeShapeType="1"/>
            </p:cNvSpPr>
            <p:nvPr/>
          </p:nvSpPr>
          <p:spPr bwMode="auto">
            <a:xfrm>
              <a:off x="1872" y="3024"/>
              <a:ext cx="0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86" name="Line 30"/>
            <p:cNvSpPr>
              <a:spLocks noChangeShapeType="1"/>
            </p:cNvSpPr>
            <p:nvPr/>
          </p:nvSpPr>
          <p:spPr bwMode="auto">
            <a:xfrm>
              <a:off x="1776" y="3120"/>
              <a:ext cx="19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325" name="Group 31"/>
          <p:cNvGrpSpPr>
            <a:grpSpLocks/>
          </p:cNvGrpSpPr>
          <p:nvPr/>
        </p:nvGrpSpPr>
        <p:grpSpPr bwMode="auto">
          <a:xfrm>
            <a:off x="6019800" y="4038600"/>
            <a:ext cx="152400" cy="152400"/>
            <a:chOff x="1728" y="2976"/>
            <a:chExt cx="288" cy="288"/>
          </a:xfrm>
        </p:grpSpPr>
        <p:sp>
          <p:nvSpPr>
            <p:cNvPr id="13481" name="Oval 32"/>
            <p:cNvSpPr>
              <a:spLocks noChangeArrowheads="1"/>
            </p:cNvSpPr>
            <p:nvPr/>
          </p:nvSpPr>
          <p:spPr bwMode="auto">
            <a:xfrm>
              <a:off x="1728" y="2976"/>
              <a:ext cx="288" cy="288"/>
            </a:xfrm>
            <a:prstGeom prst="ellipse">
              <a:avLst/>
            </a:prstGeom>
            <a:solidFill>
              <a:srgbClr val="FFFF99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482" name="Line 33"/>
            <p:cNvSpPr>
              <a:spLocks noChangeShapeType="1"/>
            </p:cNvSpPr>
            <p:nvPr/>
          </p:nvSpPr>
          <p:spPr bwMode="auto">
            <a:xfrm>
              <a:off x="1872" y="3024"/>
              <a:ext cx="0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83" name="Line 34"/>
            <p:cNvSpPr>
              <a:spLocks noChangeShapeType="1"/>
            </p:cNvSpPr>
            <p:nvPr/>
          </p:nvSpPr>
          <p:spPr bwMode="auto">
            <a:xfrm>
              <a:off x="1776" y="3120"/>
              <a:ext cx="19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326" name="Group 35"/>
          <p:cNvGrpSpPr>
            <a:grpSpLocks/>
          </p:cNvGrpSpPr>
          <p:nvPr/>
        </p:nvGrpSpPr>
        <p:grpSpPr bwMode="auto">
          <a:xfrm>
            <a:off x="6096000" y="4267200"/>
            <a:ext cx="152400" cy="152400"/>
            <a:chOff x="1728" y="2976"/>
            <a:chExt cx="288" cy="288"/>
          </a:xfrm>
        </p:grpSpPr>
        <p:sp>
          <p:nvSpPr>
            <p:cNvPr id="13478" name="Oval 36"/>
            <p:cNvSpPr>
              <a:spLocks noChangeArrowheads="1"/>
            </p:cNvSpPr>
            <p:nvPr/>
          </p:nvSpPr>
          <p:spPr bwMode="auto">
            <a:xfrm>
              <a:off x="1728" y="2976"/>
              <a:ext cx="288" cy="288"/>
            </a:xfrm>
            <a:prstGeom prst="ellipse">
              <a:avLst/>
            </a:prstGeom>
            <a:solidFill>
              <a:srgbClr val="FFFF99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479" name="Line 37"/>
            <p:cNvSpPr>
              <a:spLocks noChangeShapeType="1"/>
            </p:cNvSpPr>
            <p:nvPr/>
          </p:nvSpPr>
          <p:spPr bwMode="auto">
            <a:xfrm>
              <a:off x="1872" y="3024"/>
              <a:ext cx="0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80" name="Line 38"/>
            <p:cNvSpPr>
              <a:spLocks noChangeShapeType="1"/>
            </p:cNvSpPr>
            <p:nvPr/>
          </p:nvSpPr>
          <p:spPr bwMode="auto">
            <a:xfrm>
              <a:off x="1776" y="3120"/>
              <a:ext cx="19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327" name="Group 39"/>
          <p:cNvGrpSpPr>
            <a:grpSpLocks/>
          </p:cNvGrpSpPr>
          <p:nvPr/>
        </p:nvGrpSpPr>
        <p:grpSpPr bwMode="auto">
          <a:xfrm>
            <a:off x="6477000" y="4267200"/>
            <a:ext cx="152400" cy="152400"/>
            <a:chOff x="1728" y="2976"/>
            <a:chExt cx="288" cy="288"/>
          </a:xfrm>
        </p:grpSpPr>
        <p:sp>
          <p:nvSpPr>
            <p:cNvPr id="13475" name="Oval 40"/>
            <p:cNvSpPr>
              <a:spLocks noChangeArrowheads="1"/>
            </p:cNvSpPr>
            <p:nvPr/>
          </p:nvSpPr>
          <p:spPr bwMode="auto">
            <a:xfrm>
              <a:off x="1728" y="2976"/>
              <a:ext cx="288" cy="288"/>
            </a:xfrm>
            <a:prstGeom prst="ellipse">
              <a:avLst/>
            </a:prstGeom>
            <a:solidFill>
              <a:srgbClr val="FFFF99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476" name="Line 41"/>
            <p:cNvSpPr>
              <a:spLocks noChangeShapeType="1"/>
            </p:cNvSpPr>
            <p:nvPr/>
          </p:nvSpPr>
          <p:spPr bwMode="auto">
            <a:xfrm>
              <a:off x="1872" y="3024"/>
              <a:ext cx="0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77" name="Line 42"/>
            <p:cNvSpPr>
              <a:spLocks noChangeShapeType="1"/>
            </p:cNvSpPr>
            <p:nvPr/>
          </p:nvSpPr>
          <p:spPr bwMode="auto">
            <a:xfrm>
              <a:off x="1776" y="3120"/>
              <a:ext cx="19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328" name="Group 43"/>
          <p:cNvGrpSpPr>
            <a:grpSpLocks/>
          </p:cNvGrpSpPr>
          <p:nvPr/>
        </p:nvGrpSpPr>
        <p:grpSpPr bwMode="auto">
          <a:xfrm>
            <a:off x="6705600" y="4114800"/>
            <a:ext cx="152400" cy="152400"/>
            <a:chOff x="1728" y="2976"/>
            <a:chExt cx="288" cy="288"/>
          </a:xfrm>
        </p:grpSpPr>
        <p:sp>
          <p:nvSpPr>
            <p:cNvPr id="13472" name="Oval 44"/>
            <p:cNvSpPr>
              <a:spLocks noChangeArrowheads="1"/>
            </p:cNvSpPr>
            <p:nvPr/>
          </p:nvSpPr>
          <p:spPr bwMode="auto">
            <a:xfrm>
              <a:off x="1728" y="2976"/>
              <a:ext cx="288" cy="288"/>
            </a:xfrm>
            <a:prstGeom prst="ellipse">
              <a:avLst/>
            </a:prstGeom>
            <a:solidFill>
              <a:srgbClr val="FFFF99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473" name="Line 45"/>
            <p:cNvSpPr>
              <a:spLocks noChangeShapeType="1"/>
            </p:cNvSpPr>
            <p:nvPr/>
          </p:nvSpPr>
          <p:spPr bwMode="auto">
            <a:xfrm>
              <a:off x="1872" y="3024"/>
              <a:ext cx="0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74" name="Line 46"/>
            <p:cNvSpPr>
              <a:spLocks noChangeShapeType="1"/>
            </p:cNvSpPr>
            <p:nvPr/>
          </p:nvSpPr>
          <p:spPr bwMode="auto">
            <a:xfrm>
              <a:off x="1776" y="3120"/>
              <a:ext cx="19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329" name="Group 47"/>
          <p:cNvGrpSpPr>
            <a:grpSpLocks/>
          </p:cNvGrpSpPr>
          <p:nvPr/>
        </p:nvGrpSpPr>
        <p:grpSpPr bwMode="auto">
          <a:xfrm>
            <a:off x="6934200" y="4267200"/>
            <a:ext cx="152400" cy="152400"/>
            <a:chOff x="1728" y="2976"/>
            <a:chExt cx="288" cy="288"/>
          </a:xfrm>
        </p:grpSpPr>
        <p:sp>
          <p:nvSpPr>
            <p:cNvPr id="13469" name="Oval 48"/>
            <p:cNvSpPr>
              <a:spLocks noChangeArrowheads="1"/>
            </p:cNvSpPr>
            <p:nvPr/>
          </p:nvSpPr>
          <p:spPr bwMode="auto">
            <a:xfrm>
              <a:off x="1728" y="2976"/>
              <a:ext cx="288" cy="288"/>
            </a:xfrm>
            <a:prstGeom prst="ellipse">
              <a:avLst/>
            </a:prstGeom>
            <a:solidFill>
              <a:srgbClr val="FFFF99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470" name="Line 49"/>
            <p:cNvSpPr>
              <a:spLocks noChangeShapeType="1"/>
            </p:cNvSpPr>
            <p:nvPr/>
          </p:nvSpPr>
          <p:spPr bwMode="auto">
            <a:xfrm>
              <a:off x="1872" y="3024"/>
              <a:ext cx="0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71" name="Line 50"/>
            <p:cNvSpPr>
              <a:spLocks noChangeShapeType="1"/>
            </p:cNvSpPr>
            <p:nvPr/>
          </p:nvSpPr>
          <p:spPr bwMode="auto">
            <a:xfrm>
              <a:off x="1776" y="3120"/>
              <a:ext cx="19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330" name="Group 51"/>
          <p:cNvGrpSpPr>
            <a:grpSpLocks/>
          </p:cNvGrpSpPr>
          <p:nvPr/>
        </p:nvGrpSpPr>
        <p:grpSpPr bwMode="auto">
          <a:xfrm>
            <a:off x="7162800" y="4114800"/>
            <a:ext cx="152400" cy="152400"/>
            <a:chOff x="1728" y="2976"/>
            <a:chExt cx="288" cy="288"/>
          </a:xfrm>
        </p:grpSpPr>
        <p:sp>
          <p:nvSpPr>
            <p:cNvPr id="13466" name="Oval 52"/>
            <p:cNvSpPr>
              <a:spLocks noChangeArrowheads="1"/>
            </p:cNvSpPr>
            <p:nvPr/>
          </p:nvSpPr>
          <p:spPr bwMode="auto">
            <a:xfrm>
              <a:off x="1728" y="2976"/>
              <a:ext cx="288" cy="288"/>
            </a:xfrm>
            <a:prstGeom prst="ellipse">
              <a:avLst/>
            </a:prstGeom>
            <a:solidFill>
              <a:srgbClr val="FFFF99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467" name="Line 53"/>
            <p:cNvSpPr>
              <a:spLocks noChangeShapeType="1"/>
            </p:cNvSpPr>
            <p:nvPr/>
          </p:nvSpPr>
          <p:spPr bwMode="auto">
            <a:xfrm>
              <a:off x="1872" y="3024"/>
              <a:ext cx="0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68" name="Line 54"/>
            <p:cNvSpPr>
              <a:spLocks noChangeShapeType="1"/>
            </p:cNvSpPr>
            <p:nvPr/>
          </p:nvSpPr>
          <p:spPr bwMode="auto">
            <a:xfrm>
              <a:off x="1776" y="3120"/>
              <a:ext cx="19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331" name="Group 55"/>
          <p:cNvGrpSpPr>
            <a:grpSpLocks/>
          </p:cNvGrpSpPr>
          <p:nvPr/>
        </p:nvGrpSpPr>
        <p:grpSpPr bwMode="auto">
          <a:xfrm>
            <a:off x="7391400" y="4191000"/>
            <a:ext cx="152400" cy="152400"/>
            <a:chOff x="1728" y="2976"/>
            <a:chExt cx="288" cy="288"/>
          </a:xfrm>
        </p:grpSpPr>
        <p:sp>
          <p:nvSpPr>
            <p:cNvPr id="13463" name="Oval 56"/>
            <p:cNvSpPr>
              <a:spLocks noChangeArrowheads="1"/>
            </p:cNvSpPr>
            <p:nvPr/>
          </p:nvSpPr>
          <p:spPr bwMode="auto">
            <a:xfrm>
              <a:off x="1728" y="2976"/>
              <a:ext cx="288" cy="288"/>
            </a:xfrm>
            <a:prstGeom prst="ellipse">
              <a:avLst/>
            </a:prstGeom>
            <a:solidFill>
              <a:srgbClr val="FFFF99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464" name="Line 57"/>
            <p:cNvSpPr>
              <a:spLocks noChangeShapeType="1"/>
            </p:cNvSpPr>
            <p:nvPr/>
          </p:nvSpPr>
          <p:spPr bwMode="auto">
            <a:xfrm>
              <a:off x="1872" y="3024"/>
              <a:ext cx="0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65" name="Line 58"/>
            <p:cNvSpPr>
              <a:spLocks noChangeShapeType="1"/>
            </p:cNvSpPr>
            <p:nvPr/>
          </p:nvSpPr>
          <p:spPr bwMode="auto">
            <a:xfrm>
              <a:off x="1776" y="3120"/>
              <a:ext cx="19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332" name="Group 59"/>
          <p:cNvGrpSpPr>
            <a:grpSpLocks/>
          </p:cNvGrpSpPr>
          <p:nvPr/>
        </p:nvGrpSpPr>
        <p:grpSpPr bwMode="auto">
          <a:xfrm>
            <a:off x="7620000" y="4191000"/>
            <a:ext cx="152400" cy="152400"/>
            <a:chOff x="1728" y="2976"/>
            <a:chExt cx="288" cy="288"/>
          </a:xfrm>
        </p:grpSpPr>
        <p:sp>
          <p:nvSpPr>
            <p:cNvPr id="13460" name="Oval 60"/>
            <p:cNvSpPr>
              <a:spLocks noChangeArrowheads="1"/>
            </p:cNvSpPr>
            <p:nvPr/>
          </p:nvSpPr>
          <p:spPr bwMode="auto">
            <a:xfrm>
              <a:off x="1728" y="2976"/>
              <a:ext cx="288" cy="288"/>
            </a:xfrm>
            <a:prstGeom prst="ellipse">
              <a:avLst/>
            </a:prstGeom>
            <a:solidFill>
              <a:srgbClr val="FFFF99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461" name="Line 61"/>
            <p:cNvSpPr>
              <a:spLocks noChangeShapeType="1"/>
            </p:cNvSpPr>
            <p:nvPr/>
          </p:nvSpPr>
          <p:spPr bwMode="auto">
            <a:xfrm>
              <a:off x="1872" y="3024"/>
              <a:ext cx="0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62" name="Line 62"/>
            <p:cNvSpPr>
              <a:spLocks noChangeShapeType="1"/>
            </p:cNvSpPr>
            <p:nvPr/>
          </p:nvSpPr>
          <p:spPr bwMode="auto">
            <a:xfrm>
              <a:off x="1776" y="3120"/>
              <a:ext cx="19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333" name="Group 63"/>
          <p:cNvGrpSpPr>
            <a:grpSpLocks/>
          </p:cNvGrpSpPr>
          <p:nvPr/>
        </p:nvGrpSpPr>
        <p:grpSpPr bwMode="auto">
          <a:xfrm>
            <a:off x="7924800" y="4267200"/>
            <a:ext cx="152400" cy="152400"/>
            <a:chOff x="1728" y="2976"/>
            <a:chExt cx="288" cy="288"/>
          </a:xfrm>
        </p:grpSpPr>
        <p:sp>
          <p:nvSpPr>
            <p:cNvPr id="13457" name="Oval 64"/>
            <p:cNvSpPr>
              <a:spLocks noChangeArrowheads="1"/>
            </p:cNvSpPr>
            <p:nvPr/>
          </p:nvSpPr>
          <p:spPr bwMode="auto">
            <a:xfrm>
              <a:off x="1728" y="2976"/>
              <a:ext cx="288" cy="288"/>
            </a:xfrm>
            <a:prstGeom prst="ellipse">
              <a:avLst/>
            </a:prstGeom>
            <a:solidFill>
              <a:srgbClr val="FFFF99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458" name="Line 65"/>
            <p:cNvSpPr>
              <a:spLocks noChangeShapeType="1"/>
            </p:cNvSpPr>
            <p:nvPr/>
          </p:nvSpPr>
          <p:spPr bwMode="auto">
            <a:xfrm>
              <a:off x="1872" y="3024"/>
              <a:ext cx="0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59" name="Line 66"/>
            <p:cNvSpPr>
              <a:spLocks noChangeShapeType="1"/>
            </p:cNvSpPr>
            <p:nvPr/>
          </p:nvSpPr>
          <p:spPr bwMode="auto">
            <a:xfrm>
              <a:off x="1776" y="3120"/>
              <a:ext cx="19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334" name="Group 67"/>
          <p:cNvGrpSpPr>
            <a:grpSpLocks/>
          </p:cNvGrpSpPr>
          <p:nvPr/>
        </p:nvGrpSpPr>
        <p:grpSpPr bwMode="auto">
          <a:xfrm>
            <a:off x="8153400" y="4114800"/>
            <a:ext cx="152400" cy="152400"/>
            <a:chOff x="1728" y="2976"/>
            <a:chExt cx="288" cy="288"/>
          </a:xfrm>
        </p:grpSpPr>
        <p:sp>
          <p:nvSpPr>
            <p:cNvPr id="13454" name="Oval 68"/>
            <p:cNvSpPr>
              <a:spLocks noChangeArrowheads="1"/>
            </p:cNvSpPr>
            <p:nvPr/>
          </p:nvSpPr>
          <p:spPr bwMode="auto">
            <a:xfrm>
              <a:off x="1728" y="2976"/>
              <a:ext cx="288" cy="288"/>
            </a:xfrm>
            <a:prstGeom prst="ellipse">
              <a:avLst/>
            </a:prstGeom>
            <a:solidFill>
              <a:srgbClr val="FFFF99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455" name="Line 69"/>
            <p:cNvSpPr>
              <a:spLocks noChangeShapeType="1"/>
            </p:cNvSpPr>
            <p:nvPr/>
          </p:nvSpPr>
          <p:spPr bwMode="auto">
            <a:xfrm>
              <a:off x="1872" y="3024"/>
              <a:ext cx="0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56" name="Line 70"/>
            <p:cNvSpPr>
              <a:spLocks noChangeShapeType="1"/>
            </p:cNvSpPr>
            <p:nvPr/>
          </p:nvSpPr>
          <p:spPr bwMode="auto">
            <a:xfrm>
              <a:off x="1776" y="3120"/>
              <a:ext cx="19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335" name="Group 71"/>
          <p:cNvGrpSpPr>
            <a:grpSpLocks/>
          </p:cNvGrpSpPr>
          <p:nvPr/>
        </p:nvGrpSpPr>
        <p:grpSpPr bwMode="auto">
          <a:xfrm>
            <a:off x="8229600" y="4267200"/>
            <a:ext cx="152400" cy="152400"/>
            <a:chOff x="1728" y="2976"/>
            <a:chExt cx="288" cy="288"/>
          </a:xfrm>
        </p:grpSpPr>
        <p:sp>
          <p:nvSpPr>
            <p:cNvPr id="13451" name="Oval 72"/>
            <p:cNvSpPr>
              <a:spLocks noChangeArrowheads="1"/>
            </p:cNvSpPr>
            <p:nvPr/>
          </p:nvSpPr>
          <p:spPr bwMode="auto">
            <a:xfrm>
              <a:off x="1728" y="2976"/>
              <a:ext cx="288" cy="288"/>
            </a:xfrm>
            <a:prstGeom prst="ellipse">
              <a:avLst/>
            </a:prstGeom>
            <a:solidFill>
              <a:srgbClr val="FFFF99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452" name="Line 73"/>
            <p:cNvSpPr>
              <a:spLocks noChangeShapeType="1"/>
            </p:cNvSpPr>
            <p:nvPr/>
          </p:nvSpPr>
          <p:spPr bwMode="auto">
            <a:xfrm>
              <a:off x="1872" y="3024"/>
              <a:ext cx="0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53" name="Line 74"/>
            <p:cNvSpPr>
              <a:spLocks noChangeShapeType="1"/>
            </p:cNvSpPr>
            <p:nvPr/>
          </p:nvSpPr>
          <p:spPr bwMode="auto">
            <a:xfrm>
              <a:off x="1776" y="3120"/>
              <a:ext cx="19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336" name="Group 75"/>
          <p:cNvGrpSpPr>
            <a:grpSpLocks/>
          </p:cNvGrpSpPr>
          <p:nvPr/>
        </p:nvGrpSpPr>
        <p:grpSpPr bwMode="auto">
          <a:xfrm>
            <a:off x="8458200" y="4191000"/>
            <a:ext cx="152400" cy="152400"/>
            <a:chOff x="1728" y="2976"/>
            <a:chExt cx="288" cy="288"/>
          </a:xfrm>
        </p:grpSpPr>
        <p:sp>
          <p:nvSpPr>
            <p:cNvPr id="13448" name="Oval 76"/>
            <p:cNvSpPr>
              <a:spLocks noChangeArrowheads="1"/>
            </p:cNvSpPr>
            <p:nvPr/>
          </p:nvSpPr>
          <p:spPr bwMode="auto">
            <a:xfrm>
              <a:off x="1728" y="2976"/>
              <a:ext cx="288" cy="288"/>
            </a:xfrm>
            <a:prstGeom prst="ellipse">
              <a:avLst/>
            </a:prstGeom>
            <a:solidFill>
              <a:srgbClr val="FFFF99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449" name="Line 77"/>
            <p:cNvSpPr>
              <a:spLocks noChangeShapeType="1"/>
            </p:cNvSpPr>
            <p:nvPr/>
          </p:nvSpPr>
          <p:spPr bwMode="auto">
            <a:xfrm>
              <a:off x="1872" y="3024"/>
              <a:ext cx="0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50" name="Line 78"/>
            <p:cNvSpPr>
              <a:spLocks noChangeShapeType="1"/>
            </p:cNvSpPr>
            <p:nvPr/>
          </p:nvSpPr>
          <p:spPr bwMode="auto">
            <a:xfrm>
              <a:off x="1776" y="3120"/>
              <a:ext cx="19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337" name="Group 79"/>
          <p:cNvGrpSpPr>
            <a:grpSpLocks/>
          </p:cNvGrpSpPr>
          <p:nvPr/>
        </p:nvGrpSpPr>
        <p:grpSpPr bwMode="auto">
          <a:xfrm>
            <a:off x="8686800" y="4267200"/>
            <a:ext cx="152400" cy="152400"/>
            <a:chOff x="1728" y="2976"/>
            <a:chExt cx="288" cy="288"/>
          </a:xfrm>
        </p:grpSpPr>
        <p:sp>
          <p:nvSpPr>
            <p:cNvPr id="13445" name="Oval 80"/>
            <p:cNvSpPr>
              <a:spLocks noChangeArrowheads="1"/>
            </p:cNvSpPr>
            <p:nvPr/>
          </p:nvSpPr>
          <p:spPr bwMode="auto">
            <a:xfrm>
              <a:off x="1728" y="2976"/>
              <a:ext cx="288" cy="288"/>
            </a:xfrm>
            <a:prstGeom prst="ellipse">
              <a:avLst/>
            </a:prstGeom>
            <a:solidFill>
              <a:srgbClr val="FFFF99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446" name="Line 81"/>
            <p:cNvSpPr>
              <a:spLocks noChangeShapeType="1"/>
            </p:cNvSpPr>
            <p:nvPr/>
          </p:nvSpPr>
          <p:spPr bwMode="auto">
            <a:xfrm>
              <a:off x="1872" y="3024"/>
              <a:ext cx="0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47" name="Line 82"/>
            <p:cNvSpPr>
              <a:spLocks noChangeShapeType="1"/>
            </p:cNvSpPr>
            <p:nvPr/>
          </p:nvSpPr>
          <p:spPr bwMode="auto">
            <a:xfrm>
              <a:off x="1776" y="3120"/>
              <a:ext cx="19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338" name="Group 83"/>
          <p:cNvGrpSpPr>
            <a:grpSpLocks/>
          </p:cNvGrpSpPr>
          <p:nvPr/>
        </p:nvGrpSpPr>
        <p:grpSpPr bwMode="auto">
          <a:xfrm>
            <a:off x="8763000" y="3962400"/>
            <a:ext cx="152400" cy="152400"/>
            <a:chOff x="1728" y="2976"/>
            <a:chExt cx="288" cy="288"/>
          </a:xfrm>
        </p:grpSpPr>
        <p:sp>
          <p:nvSpPr>
            <p:cNvPr id="13442" name="Oval 84"/>
            <p:cNvSpPr>
              <a:spLocks noChangeArrowheads="1"/>
            </p:cNvSpPr>
            <p:nvPr/>
          </p:nvSpPr>
          <p:spPr bwMode="auto">
            <a:xfrm>
              <a:off x="1728" y="2976"/>
              <a:ext cx="288" cy="288"/>
            </a:xfrm>
            <a:prstGeom prst="ellipse">
              <a:avLst/>
            </a:prstGeom>
            <a:solidFill>
              <a:srgbClr val="FFFF99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443" name="Line 85"/>
            <p:cNvSpPr>
              <a:spLocks noChangeShapeType="1"/>
            </p:cNvSpPr>
            <p:nvPr/>
          </p:nvSpPr>
          <p:spPr bwMode="auto">
            <a:xfrm>
              <a:off x="1872" y="3024"/>
              <a:ext cx="0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44" name="Line 86"/>
            <p:cNvSpPr>
              <a:spLocks noChangeShapeType="1"/>
            </p:cNvSpPr>
            <p:nvPr/>
          </p:nvSpPr>
          <p:spPr bwMode="auto">
            <a:xfrm>
              <a:off x="1776" y="3120"/>
              <a:ext cx="19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339" name="Group 87"/>
          <p:cNvGrpSpPr>
            <a:grpSpLocks/>
          </p:cNvGrpSpPr>
          <p:nvPr/>
        </p:nvGrpSpPr>
        <p:grpSpPr bwMode="auto">
          <a:xfrm>
            <a:off x="6705600" y="3200400"/>
            <a:ext cx="152400" cy="152400"/>
            <a:chOff x="1728" y="2976"/>
            <a:chExt cx="288" cy="288"/>
          </a:xfrm>
        </p:grpSpPr>
        <p:sp>
          <p:nvSpPr>
            <p:cNvPr id="13439" name="Oval 88"/>
            <p:cNvSpPr>
              <a:spLocks noChangeArrowheads="1"/>
            </p:cNvSpPr>
            <p:nvPr/>
          </p:nvSpPr>
          <p:spPr bwMode="auto">
            <a:xfrm>
              <a:off x="1728" y="2976"/>
              <a:ext cx="288" cy="288"/>
            </a:xfrm>
            <a:prstGeom prst="ellipse">
              <a:avLst/>
            </a:prstGeom>
            <a:solidFill>
              <a:srgbClr val="FFFF99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440" name="Line 89"/>
            <p:cNvSpPr>
              <a:spLocks noChangeShapeType="1"/>
            </p:cNvSpPr>
            <p:nvPr/>
          </p:nvSpPr>
          <p:spPr bwMode="auto">
            <a:xfrm>
              <a:off x="1872" y="3024"/>
              <a:ext cx="0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41" name="Line 90"/>
            <p:cNvSpPr>
              <a:spLocks noChangeShapeType="1"/>
            </p:cNvSpPr>
            <p:nvPr/>
          </p:nvSpPr>
          <p:spPr bwMode="auto">
            <a:xfrm>
              <a:off x="1776" y="3120"/>
              <a:ext cx="19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340" name="Group 91"/>
          <p:cNvGrpSpPr>
            <a:grpSpLocks/>
          </p:cNvGrpSpPr>
          <p:nvPr/>
        </p:nvGrpSpPr>
        <p:grpSpPr bwMode="auto">
          <a:xfrm>
            <a:off x="7010400" y="3200400"/>
            <a:ext cx="152400" cy="152400"/>
            <a:chOff x="1728" y="2976"/>
            <a:chExt cx="288" cy="288"/>
          </a:xfrm>
        </p:grpSpPr>
        <p:sp>
          <p:nvSpPr>
            <p:cNvPr id="13436" name="Oval 92"/>
            <p:cNvSpPr>
              <a:spLocks noChangeArrowheads="1"/>
            </p:cNvSpPr>
            <p:nvPr/>
          </p:nvSpPr>
          <p:spPr bwMode="auto">
            <a:xfrm>
              <a:off x="1728" y="2976"/>
              <a:ext cx="288" cy="288"/>
            </a:xfrm>
            <a:prstGeom prst="ellipse">
              <a:avLst/>
            </a:prstGeom>
            <a:solidFill>
              <a:srgbClr val="FFFF99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437" name="Line 93"/>
            <p:cNvSpPr>
              <a:spLocks noChangeShapeType="1"/>
            </p:cNvSpPr>
            <p:nvPr/>
          </p:nvSpPr>
          <p:spPr bwMode="auto">
            <a:xfrm>
              <a:off x="1872" y="3024"/>
              <a:ext cx="0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38" name="Line 94"/>
            <p:cNvSpPr>
              <a:spLocks noChangeShapeType="1"/>
            </p:cNvSpPr>
            <p:nvPr/>
          </p:nvSpPr>
          <p:spPr bwMode="auto">
            <a:xfrm>
              <a:off x="1776" y="3120"/>
              <a:ext cx="19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341" name="Group 95"/>
          <p:cNvGrpSpPr>
            <a:grpSpLocks/>
          </p:cNvGrpSpPr>
          <p:nvPr/>
        </p:nvGrpSpPr>
        <p:grpSpPr bwMode="auto">
          <a:xfrm>
            <a:off x="6477000" y="3200400"/>
            <a:ext cx="152400" cy="152400"/>
            <a:chOff x="1728" y="2976"/>
            <a:chExt cx="288" cy="288"/>
          </a:xfrm>
        </p:grpSpPr>
        <p:sp>
          <p:nvSpPr>
            <p:cNvPr id="13433" name="Oval 96"/>
            <p:cNvSpPr>
              <a:spLocks noChangeArrowheads="1"/>
            </p:cNvSpPr>
            <p:nvPr/>
          </p:nvSpPr>
          <p:spPr bwMode="auto">
            <a:xfrm>
              <a:off x="1728" y="2976"/>
              <a:ext cx="288" cy="288"/>
            </a:xfrm>
            <a:prstGeom prst="ellipse">
              <a:avLst/>
            </a:prstGeom>
            <a:solidFill>
              <a:srgbClr val="FFFF99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434" name="Line 97"/>
            <p:cNvSpPr>
              <a:spLocks noChangeShapeType="1"/>
            </p:cNvSpPr>
            <p:nvPr/>
          </p:nvSpPr>
          <p:spPr bwMode="auto">
            <a:xfrm>
              <a:off x="1872" y="3024"/>
              <a:ext cx="0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35" name="Line 98"/>
            <p:cNvSpPr>
              <a:spLocks noChangeShapeType="1"/>
            </p:cNvSpPr>
            <p:nvPr/>
          </p:nvSpPr>
          <p:spPr bwMode="auto">
            <a:xfrm>
              <a:off x="1776" y="3120"/>
              <a:ext cx="19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342" name="Group 99"/>
          <p:cNvGrpSpPr>
            <a:grpSpLocks/>
          </p:cNvGrpSpPr>
          <p:nvPr/>
        </p:nvGrpSpPr>
        <p:grpSpPr bwMode="auto">
          <a:xfrm>
            <a:off x="7239000" y="3200400"/>
            <a:ext cx="152400" cy="152400"/>
            <a:chOff x="1728" y="2976"/>
            <a:chExt cx="288" cy="288"/>
          </a:xfrm>
        </p:grpSpPr>
        <p:sp>
          <p:nvSpPr>
            <p:cNvPr id="13430" name="Oval 100"/>
            <p:cNvSpPr>
              <a:spLocks noChangeArrowheads="1"/>
            </p:cNvSpPr>
            <p:nvPr/>
          </p:nvSpPr>
          <p:spPr bwMode="auto">
            <a:xfrm>
              <a:off x="1728" y="2976"/>
              <a:ext cx="288" cy="288"/>
            </a:xfrm>
            <a:prstGeom prst="ellipse">
              <a:avLst/>
            </a:prstGeom>
            <a:solidFill>
              <a:srgbClr val="FFFF99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431" name="Line 101"/>
            <p:cNvSpPr>
              <a:spLocks noChangeShapeType="1"/>
            </p:cNvSpPr>
            <p:nvPr/>
          </p:nvSpPr>
          <p:spPr bwMode="auto">
            <a:xfrm>
              <a:off x="1872" y="3024"/>
              <a:ext cx="0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32" name="Line 102"/>
            <p:cNvSpPr>
              <a:spLocks noChangeShapeType="1"/>
            </p:cNvSpPr>
            <p:nvPr/>
          </p:nvSpPr>
          <p:spPr bwMode="auto">
            <a:xfrm>
              <a:off x="1776" y="3120"/>
              <a:ext cx="19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343" name="Group 103"/>
          <p:cNvGrpSpPr>
            <a:grpSpLocks/>
          </p:cNvGrpSpPr>
          <p:nvPr/>
        </p:nvGrpSpPr>
        <p:grpSpPr bwMode="auto">
          <a:xfrm>
            <a:off x="6172200" y="3124200"/>
            <a:ext cx="152400" cy="152400"/>
            <a:chOff x="1728" y="2976"/>
            <a:chExt cx="288" cy="288"/>
          </a:xfrm>
        </p:grpSpPr>
        <p:sp>
          <p:nvSpPr>
            <p:cNvPr id="13427" name="Oval 104"/>
            <p:cNvSpPr>
              <a:spLocks noChangeArrowheads="1"/>
            </p:cNvSpPr>
            <p:nvPr/>
          </p:nvSpPr>
          <p:spPr bwMode="auto">
            <a:xfrm>
              <a:off x="1728" y="2976"/>
              <a:ext cx="288" cy="288"/>
            </a:xfrm>
            <a:prstGeom prst="ellipse">
              <a:avLst/>
            </a:prstGeom>
            <a:solidFill>
              <a:srgbClr val="FFFF99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428" name="Line 105"/>
            <p:cNvSpPr>
              <a:spLocks noChangeShapeType="1"/>
            </p:cNvSpPr>
            <p:nvPr/>
          </p:nvSpPr>
          <p:spPr bwMode="auto">
            <a:xfrm>
              <a:off x="1872" y="3024"/>
              <a:ext cx="0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29" name="Line 106"/>
            <p:cNvSpPr>
              <a:spLocks noChangeShapeType="1"/>
            </p:cNvSpPr>
            <p:nvPr/>
          </p:nvSpPr>
          <p:spPr bwMode="auto">
            <a:xfrm>
              <a:off x="1776" y="3120"/>
              <a:ext cx="19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344" name="Group 107"/>
          <p:cNvGrpSpPr>
            <a:grpSpLocks/>
          </p:cNvGrpSpPr>
          <p:nvPr/>
        </p:nvGrpSpPr>
        <p:grpSpPr bwMode="auto">
          <a:xfrm>
            <a:off x="7543800" y="3200400"/>
            <a:ext cx="152400" cy="152400"/>
            <a:chOff x="1728" y="2976"/>
            <a:chExt cx="288" cy="288"/>
          </a:xfrm>
        </p:grpSpPr>
        <p:sp>
          <p:nvSpPr>
            <p:cNvPr id="13424" name="Oval 108"/>
            <p:cNvSpPr>
              <a:spLocks noChangeArrowheads="1"/>
            </p:cNvSpPr>
            <p:nvPr/>
          </p:nvSpPr>
          <p:spPr bwMode="auto">
            <a:xfrm>
              <a:off x="1728" y="2976"/>
              <a:ext cx="288" cy="288"/>
            </a:xfrm>
            <a:prstGeom prst="ellipse">
              <a:avLst/>
            </a:prstGeom>
            <a:solidFill>
              <a:srgbClr val="FFFF99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425" name="Line 109"/>
            <p:cNvSpPr>
              <a:spLocks noChangeShapeType="1"/>
            </p:cNvSpPr>
            <p:nvPr/>
          </p:nvSpPr>
          <p:spPr bwMode="auto">
            <a:xfrm>
              <a:off x="1872" y="3024"/>
              <a:ext cx="0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26" name="Line 110"/>
            <p:cNvSpPr>
              <a:spLocks noChangeShapeType="1"/>
            </p:cNvSpPr>
            <p:nvPr/>
          </p:nvSpPr>
          <p:spPr bwMode="auto">
            <a:xfrm>
              <a:off x="1776" y="3120"/>
              <a:ext cx="19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345" name="Group 111"/>
          <p:cNvGrpSpPr>
            <a:grpSpLocks/>
          </p:cNvGrpSpPr>
          <p:nvPr/>
        </p:nvGrpSpPr>
        <p:grpSpPr bwMode="auto">
          <a:xfrm>
            <a:off x="5867400" y="3200400"/>
            <a:ext cx="152400" cy="152400"/>
            <a:chOff x="1728" y="2976"/>
            <a:chExt cx="288" cy="288"/>
          </a:xfrm>
        </p:grpSpPr>
        <p:sp>
          <p:nvSpPr>
            <p:cNvPr id="13421" name="Oval 112"/>
            <p:cNvSpPr>
              <a:spLocks noChangeArrowheads="1"/>
            </p:cNvSpPr>
            <p:nvPr/>
          </p:nvSpPr>
          <p:spPr bwMode="auto">
            <a:xfrm>
              <a:off x="1728" y="2976"/>
              <a:ext cx="288" cy="288"/>
            </a:xfrm>
            <a:prstGeom prst="ellipse">
              <a:avLst/>
            </a:prstGeom>
            <a:solidFill>
              <a:srgbClr val="FFFF99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422" name="Line 113"/>
            <p:cNvSpPr>
              <a:spLocks noChangeShapeType="1"/>
            </p:cNvSpPr>
            <p:nvPr/>
          </p:nvSpPr>
          <p:spPr bwMode="auto">
            <a:xfrm>
              <a:off x="1872" y="3024"/>
              <a:ext cx="0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23" name="Line 114"/>
            <p:cNvSpPr>
              <a:spLocks noChangeShapeType="1"/>
            </p:cNvSpPr>
            <p:nvPr/>
          </p:nvSpPr>
          <p:spPr bwMode="auto">
            <a:xfrm>
              <a:off x="1776" y="3120"/>
              <a:ext cx="19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28919" name="Group 119"/>
          <p:cNvGrpSpPr>
            <a:grpSpLocks/>
          </p:cNvGrpSpPr>
          <p:nvPr/>
        </p:nvGrpSpPr>
        <p:grpSpPr bwMode="auto">
          <a:xfrm>
            <a:off x="4800600" y="3810000"/>
            <a:ext cx="152400" cy="152400"/>
            <a:chOff x="3072" y="3120"/>
            <a:chExt cx="96" cy="96"/>
          </a:xfrm>
        </p:grpSpPr>
        <p:sp>
          <p:nvSpPr>
            <p:cNvPr id="13419" name="Oval 116"/>
            <p:cNvSpPr>
              <a:spLocks noChangeArrowheads="1"/>
            </p:cNvSpPr>
            <p:nvPr/>
          </p:nvSpPr>
          <p:spPr bwMode="auto">
            <a:xfrm>
              <a:off x="3072" y="3120"/>
              <a:ext cx="96" cy="96"/>
            </a:xfrm>
            <a:prstGeom prst="ellipse">
              <a:avLst/>
            </a:prstGeom>
            <a:solidFill>
              <a:srgbClr val="FFFF99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420" name="Line 118"/>
            <p:cNvSpPr>
              <a:spLocks noChangeShapeType="1"/>
            </p:cNvSpPr>
            <p:nvPr/>
          </p:nvSpPr>
          <p:spPr bwMode="auto">
            <a:xfrm>
              <a:off x="3088" y="3168"/>
              <a:ext cx="6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28920" name="Group 120"/>
          <p:cNvGrpSpPr>
            <a:grpSpLocks/>
          </p:cNvGrpSpPr>
          <p:nvPr/>
        </p:nvGrpSpPr>
        <p:grpSpPr bwMode="auto">
          <a:xfrm>
            <a:off x="5029200" y="3810000"/>
            <a:ext cx="152400" cy="152400"/>
            <a:chOff x="3072" y="3120"/>
            <a:chExt cx="96" cy="96"/>
          </a:xfrm>
        </p:grpSpPr>
        <p:sp>
          <p:nvSpPr>
            <p:cNvPr id="13417" name="Oval 121"/>
            <p:cNvSpPr>
              <a:spLocks noChangeArrowheads="1"/>
            </p:cNvSpPr>
            <p:nvPr/>
          </p:nvSpPr>
          <p:spPr bwMode="auto">
            <a:xfrm>
              <a:off x="3072" y="3120"/>
              <a:ext cx="96" cy="96"/>
            </a:xfrm>
            <a:prstGeom prst="ellipse">
              <a:avLst/>
            </a:prstGeom>
            <a:solidFill>
              <a:srgbClr val="FFFF99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418" name="Line 122"/>
            <p:cNvSpPr>
              <a:spLocks noChangeShapeType="1"/>
            </p:cNvSpPr>
            <p:nvPr/>
          </p:nvSpPr>
          <p:spPr bwMode="auto">
            <a:xfrm>
              <a:off x="3088" y="3168"/>
              <a:ext cx="6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28923" name="Group 123"/>
          <p:cNvGrpSpPr>
            <a:grpSpLocks/>
          </p:cNvGrpSpPr>
          <p:nvPr/>
        </p:nvGrpSpPr>
        <p:grpSpPr bwMode="auto">
          <a:xfrm>
            <a:off x="5257800" y="3886200"/>
            <a:ext cx="152400" cy="152400"/>
            <a:chOff x="3072" y="3120"/>
            <a:chExt cx="96" cy="96"/>
          </a:xfrm>
        </p:grpSpPr>
        <p:sp>
          <p:nvSpPr>
            <p:cNvPr id="13415" name="Oval 124"/>
            <p:cNvSpPr>
              <a:spLocks noChangeArrowheads="1"/>
            </p:cNvSpPr>
            <p:nvPr/>
          </p:nvSpPr>
          <p:spPr bwMode="auto">
            <a:xfrm>
              <a:off x="3072" y="3120"/>
              <a:ext cx="96" cy="96"/>
            </a:xfrm>
            <a:prstGeom prst="ellipse">
              <a:avLst/>
            </a:prstGeom>
            <a:solidFill>
              <a:srgbClr val="FFFF99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416" name="Line 125"/>
            <p:cNvSpPr>
              <a:spLocks noChangeShapeType="1"/>
            </p:cNvSpPr>
            <p:nvPr/>
          </p:nvSpPr>
          <p:spPr bwMode="auto">
            <a:xfrm>
              <a:off x="3088" y="3168"/>
              <a:ext cx="6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28926" name="Group 126"/>
          <p:cNvGrpSpPr>
            <a:grpSpLocks/>
          </p:cNvGrpSpPr>
          <p:nvPr/>
        </p:nvGrpSpPr>
        <p:grpSpPr bwMode="auto">
          <a:xfrm>
            <a:off x="5486400" y="3886200"/>
            <a:ext cx="152400" cy="152400"/>
            <a:chOff x="3072" y="3120"/>
            <a:chExt cx="96" cy="96"/>
          </a:xfrm>
        </p:grpSpPr>
        <p:sp>
          <p:nvSpPr>
            <p:cNvPr id="13413" name="Oval 127"/>
            <p:cNvSpPr>
              <a:spLocks noChangeArrowheads="1"/>
            </p:cNvSpPr>
            <p:nvPr/>
          </p:nvSpPr>
          <p:spPr bwMode="auto">
            <a:xfrm>
              <a:off x="3072" y="3120"/>
              <a:ext cx="96" cy="96"/>
            </a:xfrm>
            <a:prstGeom prst="ellipse">
              <a:avLst/>
            </a:prstGeom>
            <a:solidFill>
              <a:srgbClr val="FFFF99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414" name="Line 128"/>
            <p:cNvSpPr>
              <a:spLocks noChangeShapeType="1"/>
            </p:cNvSpPr>
            <p:nvPr/>
          </p:nvSpPr>
          <p:spPr bwMode="auto">
            <a:xfrm>
              <a:off x="3088" y="3168"/>
              <a:ext cx="6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28929" name="Group 129"/>
          <p:cNvGrpSpPr>
            <a:grpSpLocks/>
          </p:cNvGrpSpPr>
          <p:nvPr/>
        </p:nvGrpSpPr>
        <p:grpSpPr bwMode="auto">
          <a:xfrm>
            <a:off x="5715000" y="3810000"/>
            <a:ext cx="152400" cy="152400"/>
            <a:chOff x="3072" y="3120"/>
            <a:chExt cx="96" cy="96"/>
          </a:xfrm>
        </p:grpSpPr>
        <p:sp>
          <p:nvSpPr>
            <p:cNvPr id="13411" name="Oval 130"/>
            <p:cNvSpPr>
              <a:spLocks noChangeArrowheads="1"/>
            </p:cNvSpPr>
            <p:nvPr/>
          </p:nvSpPr>
          <p:spPr bwMode="auto">
            <a:xfrm>
              <a:off x="3072" y="3120"/>
              <a:ext cx="96" cy="96"/>
            </a:xfrm>
            <a:prstGeom prst="ellipse">
              <a:avLst/>
            </a:prstGeom>
            <a:solidFill>
              <a:srgbClr val="FFFF99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412" name="Line 131"/>
            <p:cNvSpPr>
              <a:spLocks noChangeShapeType="1"/>
            </p:cNvSpPr>
            <p:nvPr/>
          </p:nvSpPr>
          <p:spPr bwMode="auto">
            <a:xfrm>
              <a:off x="3088" y="3168"/>
              <a:ext cx="6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28932" name="Group 132"/>
          <p:cNvGrpSpPr>
            <a:grpSpLocks/>
          </p:cNvGrpSpPr>
          <p:nvPr/>
        </p:nvGrpSpPr>
        <p:grpSpPr bwMode="auto">
          <a:xfrm>
            <a:off x="5943600" y="3733800"/>
            <a:ext cx="152400" cy="152400"/>
            <a:chOff x="3072" y="3120"/>
            <a:chExt cx="96" cy="96"/>
          </a:xfrm>
        </p:grpSpPr>
        <p:sp>
          <p:nvSpPr>
            <p:cNvPr id="13409" name="Oval 133"/>
            <p:cNvSpPr>
              <a:spLocks noChangeArrowheads="1"/>
            </p:cNvSpPr>
            <p:nvPr/>
          </p:nvSpPr>
          <p:spPr bwMode="auto">
            <a:xfrm>
              <a:off x="3072" y="3120"/>
              <a:ext cx="96" cy="96"/>
            </a:xfrm>
            <a:prstGeom prst="ellipse">
              <a:avLst/>
            </a:prstGeom>
            <a:solidFill>
              <a:srgbClr val="FFFF99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410" name="Line 134"/>
            <p:cNvSpPr>
              <a:spLocks noChangeShapeType="1"/>
            </p:cNvSpPr>
            <p:nvPr/>
          </p:nvSpPr>
          <p:spPr bwMode="auto">
            <a:xfrm>
              <a:off x="3088" y="3168"/>
              <a:ext cx="6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28935" name="Group 135"/>
          <p:cNvGrpSpPr>
            <a:grpSpLocks/>
          </p:cNvGrpSpPr>
          <p:nvPr/>
        </p:nvGrpSpPr>
        <p:grpSpPr bwMode="auto">
          <a:xfrm>
            <a:off x="6096000" y="3581400"/>
            <a:ext cx="152400" cy="152400"/>
            <a:chOff x="3072" y="3120"/>
            <a:chExt cx="96" cy="96"/>
          </a:xfrm>
        </p:grpSpPr>
        <p:sp>
          <p:nvSpPr>
            <p:cNvPr id="13407" name="Oval 136"/>
            <p:cNvSpPr>
              <a:spLocks noChangeArrowheads="1"/>
            </p:cNvSpPr>
            <p:nvPr/>
          </p:nvSpPr>
          <p:spPr bwMode="auto">
            <a:xfrm>
              <a:off x="3072" y="3120"/>
              <a:ext cx="96" cy="96"/>
            </a:xfrm>
            <a:prstGeom prst="ellipse">
              <a:avLst/>
            </a:prstGeom>
            <a:solidFill>
              <a:srgbClr val="FFFF99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408" name="Line 137"/>
            <p:cNvSpPr>
              <a:spLocks noChangeShapeType="1"/>
            </p:cNvSpPr>
            <p:nvPr/>
          </p:nvSpPr>
          <p:spPr bwMode="auto">
            <a:xfrm>
              <a:off x="3088" y="3168"/>
              <a:ext cx="6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28938" name="Group 138"/>
          <p:cNvGrpSpPr>
            <a:grpSpLocks/>
          </p:cNvGrpSpPr>
          <p:nvPr/>
        </p:nvGrpSpPr>
        <p:grpSpPr bwMode="auto">
          <a:xfrm>
            <a:off x="6324600" y="3505200"/>
            <a:ext cx="152400" cy="152400"/>
            <a:chOff x="3072" y="3120"/>
            <a:chExt cx="96" cy="96"/>
          </a:xfrm>
        </p:grpSpPr>
        <p:sp>
          <p:nvSpPr>
            <p:cNvPr id="13405" name="Oval 139"/>
            <p:cNvSpPr>
              <a:spLocks noChangeArrowheads="1"/>
            </p:cNvSpPr>
            <p:nvPr/>
          </p:nvSpPr>
          <p:spPr bwMode="auto">
            <a:xfrm>
              <a:off x="3072" y="3120"/>
              <a:ext cx="96" cy="96"/>
            </a:xfrm>
            <a:prstGeom prst="ellipse">
              <a:avLst/>
            </a:prstGeom>
            <a:solidFill>
              <a:srgbClr val="FFFF99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406" name="Line 140"/>
            <p:cNvSpPr>
              <a:spLocks noChangeShapeType="1"/>
            </p:cNvSpPr>
            <p:nvPr/>
          </p:nvSpPr>
          <p:spPr bwMode="auto">
            <a:xfrm>
              <a:off x="3088" y="3168"/>
              <a:ext cx="6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28941" name="Group 141"/>
          <p:cNvGrpSpPr>
            <a:grpSpLocks/>
          </p:cNvGrpSpPr>
          <p:nvPr/>
        </p:nvGrpSpPr>
        <p:grpSpPr bwMode="auto">
          <a:xfrm>
            <a:off x="6477000" y="3581400"/>
            <a:ext cx="152400" cy="152400"/>
            <a:chOff x="3072" y="3120"/>
            <a:chExt cx="96" cy="96"/>
          </a:xfrm>
        </p:grpSpPr>
        <p:sp>
          <p:nvSpPr>
            <p:cNvPr id="13403" name="Oval 142"/>
            <p:cNvSpPr>
              <a:spLocks noChangeArrowheads="1"/>
            </p:cNvSpPr>
            <p:nvPr/>
          </p:nvSpPr>
          <p:spPr bwMode="auto">
            <a:xfrm>
              <a:off x="3072" y="3120"/>
              <a:ext cx="96" cy="96"/>
            </a:xfrm>
            <a:prstGeom prst="ellipse">
              <a:avLst/>
            </a:prstGeom>
            <a:solidFill>
              <a:srgbClr val="FFFF99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404" name="Line 143"/>
            <p:cNvSpPr>
              <a:spLocks noChangeShapeType="1"/>
            </p:cNvSpPr>
            <p:nvPr/>
          </p:nvSpPr>
          <p:spPr bwMode="auto">
            <a:xfrm>
              <a:off x="3088" y="3168"/>
              <a:ext cx="6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28944" name="Group 144"/>
          <p:cNvGrpSpPr>
            <a:grpSpLocks/>
          </p:cNvGrpSpPr>
          <p:nvPr/>
        </p:nvGrpSpPr>
        <p:grpSpPr bwMode="auto">
          <a:xfrm>
            <a:off x="6705600" y="3505200"/>
            <a:ext cx="152400" cy="152400"/>
            <a:chOff x="3072" y="3120"/>
            <a:chExt cx="96" cy="96"/>
          </a:xfrm>
        </p:grpSpPr>
        <p:sp>
          <p:nvSpPr>
            <p:cNvPr id="13401" name="Oval 145"/>
            <p:cNvSpPr>
              <a:spLocks noChangeArrowheads="1"/>
            </p:cNvSpPr>
            <p:nvPr/>
          </p:nvSpPr>
          <p:spPr bwMode="auto">
            <a:xfrm>
              <a:off x="3072" y="3120"/>
              <a:ext cx="96" cy="96"/>
            </a:xfrm>
            <a:prstGeom prst="ellipse">
              <a:avLst/>
            </a:prstGeom>
            <a:solidFill>
              <a:srgbClr val="FFFF99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402" name="Line 146"/>
            <p:cNvSpPr>
              <a:spLocks noChangeShapeType="1"/>
            </p:cNvSpPr>
            <p:nvPr/>
          </p:nvSpPr>
          <p:spPr bwMode="auto">
            <a:xfrm>
              <a:off x="3088" y="3168"/>
              <a:ext cx="6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28947" name="Group 147"/>
          <p:cNvGrpSpPr>
            <a:grpSpLocks/>
          </p:cNvGrpSpPr>
          <p:nvPr/>
        </p:nvGrpSpPr>
        <p:grpSpPr bwMode="auto">
          <a:xfrm>
            <a:off x="6934200" y="3581400"/>
            <a:ext cx="152400" cy="152400"/>
            <a:chOff x="3072" y="3120"/>
            <a:chExt cx="96" cy="96"/>
          </a:xfrm>
        </p:grpSpPr>
        <p:sp>
          <p:nvSpPr>
            <p:cNvPr id="13399" name="Oval 148"/>
            <p:cNvSpPr>
              <a:spLocks noChangeArrowheads="1"/>
            </p:cNvSpPr>
            <p:nvPr/>
          </p:nvSpPr>
          <p:spPr bwMode="auto">
            <a:xfrm>
              <a:off x="3072" y="3120"/>
              <a:ext cx="96" cy="96"/>
            </a:xfrm>
            <a:prstGeom prst="ellipse">
              <a:avLst/>
            </a:prstGeom>
            <a:solidFill>
              <a:srgbClr val="FFFF99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400" name="Line 149"/>
            <p:cNvSpPr>
              <a:spLocks noChangeShapeType="1"/>
            </p:cNvSpPr>
            <p:nvPr/>
          </p:nvSpPr>
          <p:spPr bwMode="auto">
            <a:xfrm>
              <a:off x="3088" y="3168"/>
              <a:ext cx="6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28950" name="Group 150"/>
          <p:cNvGrpSpPr>
            <a:grpSpLocks/>
          </p:cNvGrpSpPr>
          <p:nvPr/>
        </p:nvGrpSpPr>
        <p:grpSpPr bwMode="auto">
          <a:xfrm>
            <a:off x="7162800" y="3581400"/>
            <a:ext cx="152400" cy="152400"/>
            <a:chOff x="3072" y="3120"/>
            <a:chExt cx="96" cy="96"/>
          </a:xfrm>
        </p:grpSpPr>
        <p:sp>
          <p:nvSpPr>
            <p:cNvPr id="13397" name="Oval 151"/>
            <p:cNvSpPr>
              <a:spLocks noChangeArrowheads="1"/>
            </p:cNvSpPr>
            <p:nvPr/>
          </p:nvSpPr>
          <p:spPr bwMode="auto">
            <a:xfrm>
              <a:off x="3072" y="3120"/>
              <a:ext cx="96" cy="96"/>
            </a:xfrm>
            <a:prstGeom prst="ellipse">
              <a:avLst/>
            </a:prstGeom>
            <a:solidFill>
              <a:srgbClr val="FFFF99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398" name="Line 152"/>
            <p:cNvSpPr>
              <a:spLocks noChangeShapeType="1"/>
            </p:cNvSpPr>
            <p:nvPr/>
          </p:nvSpPr>
          <p:spPr bwMode="auto">
            <a:xfrm>
              <a:off x="3088" y="3168"/>
              <a:ext cx="6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28953" name="Group 153"/>
          <p:cNvGrpSpPr>
            <a:grpSpLocks/>
          </p:cNvGrpSpPr>
          <p:nvPr/>
        </p:nvGrpSpPr>
        <p:grpSpPr bwMode="auto">
          <a:xfrm>
            <a:off x="7391400" y="3581400"/>
            <a:ext cx="152400" cy="152400"/>
            <a:chOff x="3072" y="3120"/>
            <a:chExt cx="96" cy="96"/>
          </a:xfrm>
        </p:grpSpPr>
        <p:sp>
          <p:nvSpPr>
            <p:cNvPr id="13395" name="Oval 154"/>
            <p:cNvSpPr>
              <a:spLocks noChangeArrowheads="1"/>
            </p:cNvSpPr>
            <p:nvPr/>
          </p:nvSpPr>
          <p:spPr bwMode="auto">
            <a:xfrm>
              <a:off x="3072" y="3120"/>
              <a:ext cx="96" cy="96"/>
            </a:xfrm>
            <a:prstGeom prst="ellipse">
              <a:avLst/>
            </a:prstGeom>
            <a:solidFill>
              <a:srgbClr val="FFFF99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396" name="Line 155"/>
            <p:cNvSpPr>
              <a:spLocks noChangeShapeType="1"/>
            </p:cNvSpPr>
            <p:nvPr/>
          </p:nvSpPr>
          <p:spPr bwMode="auto">
            <a:xfrm>
              <a:off x="3088" y="3168"/>
              <a:ext cx="6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28956" name="Group 156"/>
          <p:cNvGrpSpPr>
            <a:grpSpLocks/>
          </p:cNvGrpSpPr>
          <p:nvPr/>
        </p:nvGrpSpPr>
        <p:grpSpPr bwMode="auto">
          <a:xfrm>
            <a:off x="7543800" y="3733800"/>
            <a:ext cx="152400" cy="152400"/>
            <a:chOff x="3072" y="3120"/>
            <a:chExt cx="96" cy="96"/>
          </a:xfrm>
        </p:grpSpPr>
        <p:sp>
          <p:nvSpPr>
            <p:cNvPr id="13393" name="Oval 157"/>
            <p:cNvSpPr>
              <a:spLocks noChangeArrowheads="1"/>
            </p:cNvSpPr>
            <p:nvPr/>
          </p:nvSpPr>
          <p:spPr bwMode="auto">
            <a:xfrm>
              <a:off x="3072" y="3120"/>
              <a:ext cx="96" cy="96"/>
            </a:xfrm>
            <a:prstGeom prst="ellipse">
              <a:avLst/>
            </a:prstGeom>
            <a:solidFill>
              <a:srgbClr val="FFFF99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394" name="Line 158"/>
            <p:cNvSpPr>
              <a:spLocks noChangeShapeType="1"/>
            </p:cNvSpPr>
            <p:nvPr/>
          </p:nvSpPr>
          <p:spPr bwMode="auto">
            <a:xfrm>
              <a:off x="3088" y="3168"/>
              <a:ext cx="6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28959" name="Group 159"/>
          <p:cNvGrpSpPr>
            <a:grpSpLocks/>
          </p:cNvGrpSpPr>
          <p:nvPr/>
        </p:nvGrpSpPr>
        <p:grpSpPr bwMode="auto">
          <a:xfrm>
            <a:off x="7696200" y="3810000"/>
            <a:ext cx="152400" cy="152400"/>
            <a:chOff x="3072" y="3120"/>
            <a:chExt cx="96" cy="96"/>
          </a:xfrm>
        </p:grpSpPr>
        <p:sp>
          <p:nvSpPr>
            <p:cNvPr id="13391" name="Oval 160"/>
            <p:cNvSpPr>
              <a:spLocks noChangeArrowheads="1"/>
            </p:cNvSpPr>
            <p:nvPr/>
          </p:nvSpPr>
          <p:spPr bwMode="auto">
            <a:xfrm>
              <a:off x="3072" y="3120"/>
              <a:ext cx="96" cy="96"/>
            </a:xfrm>
            <a:prstGeom prst="ellipse">
              <a:avLst/>
            </a:prstGeom>
            <a:solidFill>
              <a:srgbClr val="FFFF99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392" name="Line 161"/>
            <p:cNvSpPr>
              <a:spLocks noChangeShapeType="1"/>
            </p:cNvSpPr>
            <p:nvPr/>
          </p:nvSpPr>
          <p:spPr bwMode="auto">
            <a:xfrm>
              <a:off x="3088" y="3168"/>
              <a:ext cx="6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28962" name="Group 162"/>
          <p:cNvGrpSpPr>
            <a:grpSpLocks/>
          </p:cNvGrpSpPr>
          <p:nvPr/>
        </p:nvGrpSpPr>
        <p:grpSpPr bwMode="auto">
          <a:xfrm>
            <a:off x="7924800" y="3886200"/>
            <a:ext cx="152400" cy="152400"/>
            <a:chOff x="3072" y="3120"/>
            <a:chExt cx="96" cy="96"/>
          </a:xfrm>
        </p:grpSpPr>
        <p:sp>
          <p:nvSpPr>
            <p:cNvPr id="13389" name="Oval 163"/>
            <p:cNvSpPr>
              <a:spLocks noChangeArrowheads="1"/>
            </p:cNvSpPr>
            <p:nvPr/>
          </p:nvSpPr>
          <p:spPr bwMode="auto">
            <a:xfrm>
              <a:off x="3072" y="3120"/>
              <a:ext cx="96" cy="96"/>
            </a:xfrm>
            <a:prstGeom prst="ellipse">
              <a:avLst/>
            </a:prstGeom>
            <a:solidFill>
              <a:srgbClr val="FFFF99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390" name="Line 164"/>
            <p:cNvSpPr>
              <a:spLocks noChangeShapeType="1"/>
            </p:cNvSpPr>
            <p:nvPr/>
          </p:nvSpPr>
          <p:spPr bwMode="auto">
            <a:xfrm>
              <a:off x="3088" y="3168"/>
              <a:ext cx="6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28965" name="Group 165"/>
          <p:cNvGrpSpPr>
            <a:grpSpLocks/>
          </p:cNvGrpSpPr>
          <p:nvPr/>
        </p:nvGrpSpPr>
        <p:grpSpPr bwMode="auto">
          <a:xfrm>
            <a:off x="8153400" y="3810000"/>
            <a:ext cx="152400" cy="152400"/>
            <a:chOff x="3072" y="3120"/>
            <a:chExt cx="96" cy="96"/>
          </a:xfrm>
        </p:grpSpPr>
        <p:sp>
          <p:nvSpPr>
            <p:cNvPr id="13387" name="Oval 166"/>
            <p:cNvSpPr>
              <a:spLocks noChangeArrowheads="1"/>
            </p:cNvSpPr>
            <p:nvPr/>
          </p:nvSpPr>
          <p:spPr bwMode="auto">
            <a:xfrm>
              <a:off x="3072" y="3120"/>
              <a:ext cx="96" cy="96"/>
            </a:xfrm>
            <a:prstGeom prst="ellipse">
              <a:avLst/>
            </a:prstGeom>
            <a:solidFill>
              <a:srgbClr val="FFFF99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388" name="Line 167"/>
            <p:cNvSpPr>
              <a:spLocks noChangeShapeType="1"/>
            </p:cNvSpPr>
            <p:nvPr/>
          </p:nvSpPr>
          <p:spPr bwMode="auto">
            <a:xfrm>
              <a:off x="3088" y="3168"/>
              <a:ext cx="6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28968" name="Group 168"/>
          <p:cNvGrpSpPr>
            <a:grpSpLocks/>
          </p:cNvGrpSpPr>
          <p:nvPr/>
        </p:nvGrpSpPr>
        <p:grpSpPr bwMode="auto">
          <a:xfrm>
            <a:off x="8382000" y="3810000"/>
            <a:ext cx="152400" cy="152400"/>
            <a:chOff x="3072" y="3120"/>
            <a:chExt cx="96" cy="96"/>
          </a:xfrm>
        </p:grpSpPr>
        <p:sp>
          <p:nvSpPr>
            <p:cNvPr id="13385" name="Oval 169"/>
            <p:cNvSpPr>
              <a:spLocks noChangeArrowheads="1"/>
            </p:cNvSpPr>
            <p:nvPr/>
          </p:nvSpPr>
          <p:spPr bwMode="auto">
            <a:xfrm>
              <a:off x="3072" y="3120"/>
              <a:ext cx="96" cy="96"/>
            </a:xfrm>
            <a:prstGeom prst="ellipse">
              <a:avLst/>
            </a:prstGeom>
            <a:solidFill>
              <a:srgbClr val="FFFF99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386" name="Line 170"/>
            <p:cNvSpPr>
              <a:spLocks noChangeShapeType="1"/>
            </p:cNvSpPr>
            <p:nvPr/>
          </p:nvSpPr>
          <p:spPr bwMode="auto">
            <a:xfrm>
              <a:off x="3088" y="3168"/>
              <a:ext cx="6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28971" name="Group 171"/>
          <p:cNvGrpSpPr>
            <a:grpSpLocks/>
          </p:cNvGrpSpPr>
          <p:nvPr/>
        </p:nvGrpSpPr>
        <p:grpSpPr bwMode="auto">
          <a:xfrm>
            <a:off x="8610600" y="3810000"/>
            <a:ext cx="152400" cy="152400"/>
            <a:chOff x="3072" y="3120"/>
            <a:chExt cx="96" cy="96"/>
          </a:xfrm>
        </p:grpSpPr>
        <p:sp>
          <p:nvSpPr>
            <p:cNvPr id="13383" name="Oval 172"/>
            <p:cNvSpPr>
              <a:spLocks noChangeArrowheads="1"/>
            </p:cNvSpPr>
            <p:nvPr/>
          </p:nvSpPr>
          <p:spPr bwMode="auto">
            <a:xfrm>
              <a:off x="3072" y="3120"/>
              <a:ext cx="96" cy="96"/>
            </a:xfrm>
            <a:prstGeom prst="ellipse">
              <a:avLst/>
            </a:prstGeom>
            <a:solidFill>
              <a:srgbClr val="FFFF99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384" name="Line 173"/>
            <p:cNvSpPr>
              <a:spLocks noChangeShapeType="1"/>
            </p:cNvSpPr>
            <p:nvPr/>
          </p:nvSpPr>
          <p:spPr bwMode="auto">
            <a:xfrm>
              <a:off x="3088" y="3168"/>
              <a:ext cx="6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28975" name="Group 175"/>
          <p:cNvGrpSpPr>
            <a:grpSpLocks/>
          </p:cNvGrpSpPr>
          <p:nvPr/>
        </p:nvGrpSpPr>
        <p:grpSpPr bwMode="auto">
          <a:xfrm>
            <a:off x="4876800" y="3429000"/>
            <a:ext cx="152400" cy="152400"/>
            <a:chOff x="3072" y="3120"/>
            <a:chExt cx="96" cy="96"/>
          </a:xfrm>
        </p:grpSpPr>
        <p:sp>
          <p:nvSpPr>
            <p:cNvPr id="13381" name="Oval 176"/>
            <p:cNvSpPr>
              <a:spLocks noChangeArrowheads="1"/>
            </p:cNvSpPr>
            <p:nvPr/>
          </p:nvSpPr>
          <p:spPr bwMode="auto">
            <a:xfrm>
              <a:off x="3072" y="3120"/>
              <a:ext cx="96" cy="96"/>
            </a:xfrm>
            <a:prstGeom prst="ellipse">
              <a:avLst/>
            </a:prstGeom>
            <a:solidFill>
              <a:srgbClr val="FFFF99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382" name="Line 177"/>
            <p:cNvSpPr>
              <a:spLocks noChangeShapeType="1"/>
            </p:cNvSpPr>
            <p:nvPr/>
          </p:nvSpPr>
          <p:spPr bwMode="auto">
            <a:xfrm>
              <a:off x="3088" y="3168"/>
              <a:ext cx="6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28978" name="Group 178"/>
          <p:cNvGrpSpPr>
            <a:grpSpLocks/>
          </p:cNvGrpSpPr>
          <p:nvPr/>
        </p:nvGrpSpPr>
        <p:grpSpPr bwMode="auto">
          <a:xfrm>
            <a:off x="5105400" y="3581400"/>
            <a:ext cx="152400" cy="152400"/>
            <a:chOff x="3072" y="3120"/>
            <a:chExt cx="96" cy="96"/>
          </a:xfrm>
        </p:grpSpPr>
        <p:sp>
          <p:nvSpPr>
            <p:cNvPr id="13379" name="Oval 179"/>
            <p:cNvSpPr>
              <a:spLocks noChangeArrowheads="1"/>
            </p:cNvSpPr>
            <p:nvPr/>
          </p:nvSpPr>
          <p:spPr bwMode="auto">
            <a:xfrm>
              <a:off x="3072" y="3120"/>
              <a:ext cx="96" cy="96"/>
            </a:xfrm>
            <a:prstGeom prst="ellipse">
              <a:avLst/>
            </a:prstGeom>
            <a:solidFill>
              <a:srgbClr val="FFFF99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380" name="Line 180"/>
            <p:cNvSpPr>
              <a:spLocks noChangeShapeType="1"/>
            </p:cNvSpPr>
            <p:nvPr/>
          </p:nvSpPr>
          <p:spPr bwMode="auto">
            <a:xfrm>
              <a:off x="3088" y="3168"/>
              <a:ext cx="6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28981" name="Group 181"/>
          <p:cNvGrpSpPr>
            <a:grpSpLocks/>
          </p:cNvGrpSpPr>
          <p:nvPr/>
        </p:nvGrpSpPr>
        <p:grpSpPr bwMode="auto">
          <a:xfrm>
            <a:off x="5410200" y="3429000"/>
            <a:ext cx="152400" cy="152400"/>
            <a:chOff x="3072" y="3120"/>
            <a:chExt cx="96" cy="96"/>
          </a:xfrm>
        </p:grpSpPr>
        <p:sp>
          <p:nvSpPr>
            <p:cNvPr id="13377" name="Oval 182"/>
            <p:cNvSpPr>
              <a:spLocks noChangeArrowheads="1"/>
            </p:cNvSpPr>
            <p:nvPr/>
          </p:nvSpPr>
          <p:spPr bwMode="auto">
            <a:xfrm>
              <a:off x="3072" y="3120"/>
              <a:ext cx="96" cy="96"/>
            </a:xfrm>
            <a:prstGeom prst="ellipse">
              <a:avLst/>
            </a:prstGeom>
            <a:solidFill>
              <a:srgbClr val="FFFF99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378" name="Line 183"/>
            <p:cNvSpPr>
              <a:spLocks noChangeShapeType="1"/>
            </p:cNvSpPr>
            <p:nvPr/>
          </p:nvSpPr>
          <p:spPr bwMode="auto">
            <a:xfrm>
              <a:off x="3088" y="3168"/>
              <a:ext cx="6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28984" name="Group 184"/>
          <p:cNvGrpSpPr>
            <a:grpSpLocks/>
          </p:cNvGrpSpPr>
          <p:nvPr/>
        </p:nvGrpSpPr>
        <p:grpSpPr bwMode="auto">
          <a:xfrm>
            <a:off x="7696200" y="3581400"/>
            <a:ext cx="152400" cy="152400"/>
            <a:chOff x="3072" y="3120"/>
            <a:chExt cx="96" cy="96"/>
          </a:xfrm>
        </p:grpSpPr>
        <p:sp>
          <p:nvSpPr>
            <p:cNvPr id="13375" name="Oval 185"/>
            <p:cNvSpPr>
              <a:spLocks noChangeArrowheads="1"/>
            </p:cNvSpPr>
            <p:nvPr/>
          </p:nvSpPr>
          <p:spPr bwMode="auto">
            <a:xfrm>
              <a:off x="3072" y="3120"/>
              <a:ext cx="96" cy="96"/>
            </a:xfrm>
            <a:prstGeom prst="ellipse">
              <a:avLst/>
            </a:prstGeom>
            <a:solidFill>
              <a:srgbClr val="FFFF99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376" name="Line 186"/>
            <p:cNvSpPr>
              <a:spLocks noChangeShapeType="1"/>
            </p:cNvSpPr>
            <p:nvPr/>
          </p:nvSpPr>
          <p:spPr bwMode="auto">
            <a:xfrm>
              <a:off x="3088" y="3168"/>
              <a:ext cx="6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28987" name="Group 187"/>
          <p:cNvGrpSpPr>
            <a:grpSpLocks/>
          </p:cNvGrpSpPr>
          <p:nvPr/>
        </p:nvGrpSpPr>
        <p:grpSpPr bwMode="auto">
          <a:xfrm>
            <a:off x="8077200" y="3429000"/>
            <a:ext cx="152400" cy="152400"/>
            <a:chOff x="3072" y="3120"/>
            <a:chExt cx="96" cy="96"/>
          </a:xfrm>
        </p:grpSpPr>
        <p:sp>
          <p:nvSpPr>
            <p:cNvPr id="13373" name="Oval 188"/>
            <p:cNvSpPr>
              <a:spLocks noChangeArrowheads="1"/>
            </p:cNvSpPr>
            <p:nvPr/>
          </p:nvSpPr>
          <p:spPr bwMode="auto">
            <a:xfrm>
              <a:off x="3072" y="3120"/>
              <a:ext cx="96" cy="96"/>
            </a:xfrm>
            <a:prstGeom prst="ellipse">
              <a:avLst/>
            </a:prstGeom>
            <a:solidFill>
              <a:srgbClr val="FFFF99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374" name="Line 189"/>
            <p:cNvSpPr>
              <a:spLocks noChangeShapeType="1"/>
            </p:cNvSpPr>
            <p:nvPr/>
          </p:nvSpPr>
          <p:spPr bwMode="auto">
            <a:xfrm>
              <a:off x="3088" y="3168"/>
              <a:ext cx="6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28990" name="Group 190"/>
          <p:cNvGrpSpPr>
            <a:grpSpLocks/>
          </p:cNvGrpSpPr>
          <p:nvPr/>
        </p:nvGrpSpPr>
        <p:grpSpPr bwMode="auto">
          <a:xfrm>
            <a:off x="8458200" y="3581400"/>
            <a:ext cx="152400" cy="152400"/>
            <a:chOff x="3072" y="3120"/>
            <a:chExt cx="96" cy="96"/>
          </a:xfrm>
        </p:grpSpPr>
        <p:sp>
          <p:nvSpPr>
            <p:cNvPr id="13371" name="Oval 191"/>
            <p:cNvSpPr>
              <a:spLocks noChangeArrowheads="1"/>
            </p:cNvSpPr>
            <p:nvPr/>
          </p:nvSpPr>
          <p:spPr bwMode="auto">
            <a:xfrm>
              <a:off x="3072" y="3120"/>
              <a:ext cx="96" cy="96"/>
            </a:xfrm>
            <a:prstGeom prst="ellipse">
              <a:avLst/>
            </a:prstGeom>
            <a:solidFill>
              <a:srgbClr val="FFFF99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372" name="Line 192"/>
            <p:cNvSpPr>
              <a:spLocks noChangeShapeType="1"/>
            </p:cNvSpPr>
            <p:nvPr/>
          </p:nvSpPr>
          <p:spPr bwMode="auto">
            <a:xfrm>
              <a:off x="3088" y="3168"/>
              <a:ext cx="6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345765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8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2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2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28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28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28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28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28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28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28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28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28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28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28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28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28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28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28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28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28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228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228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11111E-6 L 0.10937 -0.00972 " pathEditMode="relative" ptsTypes="AA">
                                      <p:cBhvr>
                                        <p:cTn id="75" dur="2000" fill="hold"/>
                                        <p:tgtEl>
                                          <p:spTgt spid="12289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228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66667E-6 -3.33333E-6 L 0.08854 -0.03194 L 0.1177 -0.03194 " pathEditMode="relative" ptsTypes="AAA">
                                      <p:cBhvr>
                                        <p:cTn id="80" dur="2000" fill="hold"/>
                                        <p:tgtEl>
                                          <p:spTgt spid="12289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228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11022E-16 -1.11111E-6 L 0.11667 -0.00833 " pathEditMode="relative" ptsTypes="AA">
                                      <p:cBhvr>
                                        <p:cTn id="85" dur="2000" fill="hold"/>
                                        <p:tgtEl>
                                          <p:spTgt spid="12289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228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0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1.11022E-16 -1.11111E-6 L -0.02083 -0.02916 L -0.075 -0.03055 " pathEditMode="relative" ptsTypes="AAA">
                                      <p:cBhvr>
                                        <p:cTn id="90" dur="2000" fill="hold"/>
                                        <p:tgtEl>
                                          <p:spTgt spid="12289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228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0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3.33333E-6 -1.11111E-6 L -0.06354 -0.00833 L -0.09167 -0.00833 " pathEditMode="relative" ptsTypes="AAA">
                                      <p:cBhvr>
                                        <p:cTn id="95" dur="2000" fill="hold"/>
                                        <p:tgtEl>
                                          <p:spTgt spid="12289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228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3.33333E-6 -1.11111E-6 L -0.1 -0.03055 " pathEditMode="relative" ptsTypes="AA">
                                      <p:cBhvr>
                                        <p:cTn id="100" dur="2000" fill="hold"/>
                                        <p:tgtEl>
                                          <p:spTgt spid="12289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1252631"/>
            <a:ext cx="7886700" cy="939239"/>
          </a:xfrm>
        </p:spPr>
        <p:txBody>
          <a:bodyPr/>
          <a:lstStyle/>
          <a:p>
            <a:pPr eaLnBrk="1" hangingPunct="1"/>
            <a:r>
              <a:rPr lang="en-US" altLang="en-US" sz="3200" dirty="0" smtClean="0"/>
              <a:t>Introduction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idx="1"/>
          </p:nvPr>
        </p:nvSpPr>
        <p:spPr>
          <a:xfrm>
            <a:off x="821765" y="2425076"/>
            <a:ext cx="7394388" cy="3814857"/>
          </a:xfrm>
          <a:noFill/>
        </p:spPr>
        <p:txBody>
          <a:bodyPr>
            <a:noAutofit/>
          </a:bodyPr>
          <a:lstStyle/>
          <a:p>
            <a:pPr marL="120650" indent="0" algn="just" eaLnBrk="1" hangingPunct="1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en-US" sz="1800" b="1" dirty="0" smtClean="0"/>
              <a:t>IN THIS LECTURE WE WILL LEARN</a:t>
            </a:r>
          </a:p>
          <a:p>
            <a:pPr lvl="1" algn="just" eaLnBrk="1" hangingPunct="1">
              <a:lnSpc>
                <a:spcPct val="120000"/>
              </a:lnSpc>
              <a:spcBef>
                <a:spcPts val="0"/>
              </a:spcBef>
            </a:pPr>
            <a:r>
              <a:rPr lang="en-US" altLang="en-US" dirty="0" smtClean="0"/>
              <a:t>General overview on </a:t>
            </a:r>
            <a:r>
              <a:rPr lang="en-US" altLang="en-US" dirty="0" smtClean="0">
                <a:solidFill>
                  <a:srgbClr val="FF0000"/>
                </a:solidFill>
              </a:rPr>
              <a:t>FET transistor </a:t>
            </a:r>
            <a:r>
              <a:rPr lang="en-US" altLang="en-US" dirty="0" smtClean="0"/>
              <a:t>and its </a:t>
            </a:r>
            <a:r>
              <a:rPr lang="en-US" altLang="en-US" dirty="0" smtClean="0">
                <a:solidFill>
                  <a:srgbClr val="FF0000"/>
                </a:solidFill>
              </a:rPr>
              <a:t>types</a:t>
            </a:r>
            <a:r>
              <a:rPr lang="en-US" altLang="en-US" dirty="0" smtClean="0"/>
              <a:t>.</a:t>
            </a:r>
          </a:p>
          <a:p>
            <a:pPr lvl="1" algn="just" eaLnBrk="1" hangingPunct="1">
              <a:lnSpc>
                <a:spcPct val="120000"/>
              </a:lnSpc>
              <a:spcBef>
                <a:spcPts val="0"/>
              </a:spcBef>
            </a:pPr>
            <a:r>
              <a:rPr lang="en-US" altLang="en-US" dirty="0" smtClean="0"/>
              <a:t>The </a:t>
            </a:r>
            <a:r>
              <a:rPr lang="en-US" altLang="en-US" dirty="0" smtClean="0">
                <a:solidFill>
                  <a:srgbClr val="FF0000"/>
                </a:solidFill>
              </a:rPr>
              <a:t>physical structure of the MOS transistor</a:t>
            </a:r>
            <a:r>
              <a:rPr lang="en-US" altLang="en-US" dirty="0" smtClean="0"/>
              <a:t> and how it works.</a:t>
            </a:r>
          </a:p>
          <a:p>
            <a:pPr lvl="1" algn="just" eaLnBrk="1" hangingPunct="1">
              <a:lnSpc>
                <a:spcPct val="120000"/>
              </a:lnSpc>
              <a:spcBef>
                <a:spcPts val="0"/>
              </a:spcBef>
            </a:pPr>
            <a:r>
              <a:rPr lang="en-US" altLang="en-US" dirty="0" smtClean="0"/>
              <a:t>How the </a:t>
            </a:r>
            <a:r>
              <a:rPr lang="en-US" altLang="en-US" dirty="0" smtClean="0">
                <a:solidFill>
                  <a:srgbClr val="FF0000"/>
                </a:solidFill>
              </a:rPr>
              <a:t>voltage between two terminals of the transistor control the current that flows</a:t>
            </a:r>
            <a:r>
              <a:rPr lang="en-US" altLang="en-US" dirty="0" smtClean="0"/>
              <a:t> through the third terminal, and the equations that describe these current-voltage characteristics.</a:t>
            </a:r>
          </a:p>
          <a:p>
            <a:pPr lvl="1" algn="just" eaLnBrk="1" hangingPunct="1">
              <a:lnSpc>
                <a:spcPct val="120000"/>
              </a:lnSpc>
              <a:spcBef>
                <a:spcPts val="0"/>
              </a:spcBef>
            </a:pPr>
            <a:r>
              <a:rPr lang="en-US" altLang="en-US" dirty="0" smtClean="0"/>
              <a:t>How the </a:t>
            </a:r>
            <a:r>
              <a:rPr lang="en-US" altLang="en-US" dirty="0" smtClean="0">
                <a:solidFill>
                  <a:srgbClr val="FF0000"/>
                </a:solidFill>
              </a:rPr>
              <a:t>transistor can be used to make an amplifier</a:t>
            </a:r>
            <a:r>
              <a:rPr lang="en-US" altLang="en-US" dirty="0" smtClean="0"/>
              <a:t>, and how it can be used as a switch in digital circuits.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AAEC7-E32B-4B4F-8665-59D5AAFF1712}" type="datetime1">
              <a:rPr lang="en-US" smtClean="0"/>
              <a:t>12/8/2017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7B782-A207-460B-B11B-32D5F2B1971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9234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z="2000" smtClean="0">
                <a:solidFill>
                  <a:srgbClr val="FF0000"/>
                </a:solidFill>
              </a:rPr>
              <a:t>Q: </a:t>
            </a:r>
            <a:r>
              <a:rPr lang="en-US" altLang="en-US" sz="2000" b="0" smtClean="0"/>
              <a:t>What happens if </a:t>
            </a:r>
            <a:r>
              <a:rPr lang="en-US" altLang="en-US" sz="2000" b="0" smtClean="0">
                <a:solidFill>
                  <a:srgbClr val="FF0000"/>
                </a:solidFill>
              </a:rPr>
              <a:t>(1) source and drain are grounded and (2) positive voltage is applied to gate?</a:t>
            </a:r>
            <a:r>
              <a:rPr lang="en-US" altLang="en-US" sz="2000" b="0" smtClean="0"/>
              <a:t>  Refer to figure to right.</a:t>
            </a:r>
          </a:p>
        </p:txBody>
      </p:sp>
      <p:sp>
        <p:nvSpPr>
          <p:cNvPr id="1229827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eaLnBrk="1" hangingPunct="1"/>
            <a:r>
              <a:rPr lang="en-US" altLang="en-US" sz="2400" b="1" smtClean="0">
                <a:solidFill>
                  <a:srgbClr val="008000"/>
                </a:solidFill>
              </a:rPr>
              <a:t>step #5:</a:t>
            </a:r>
            <a:r>
              <a:rPr lang="en-US" altLang="en-US" sz="2400" smtClean="0">
                <a:solidFill>
                  <a:srgbClr val="008000"/>
                </a:solidFill>
              </a:rPr>
              <a:t> </a:t>
            </a:r>
            <a:r>
              <a:rPr lang="en-US" altLang="en-US" sz="2400" smtClean="0"/>
              <a:t>Once a sufficient number of “these” electrons accumulate, an </a:t>
            </a:r>
            <a:r>
              <a:rPr lang="en-US" altLang="en-US" sz="2400" i="1" smtClean="0">
                <a:solidFill>
                  <a:srgbClr val="FF0000"/>
                </a:solidFill>
              </a:rPr>
              <a:t>n</a:t>
            </a:r>
            <a:r>
              <a:rPr lang="en-US" altLang="en-US" sz="2400" smtClean="0">
                <a:solidFill>
                  <a:srgbClr val="FF0000"/>
                </a:solidFill>
              </a:rPr>
              <a:t>-region is created…</a:t>
            </a:r>
          </a:p>
          <a:p>
            <a:pPr lvl="1" eaLnBrk="1" hangingPunct="1"/>
            <a:r>
              <a:rPr lang="en-US" altLang="en-US" smtClean="0"/>
              <a:t>…connecting the source and drain regions</a:t>
            </a:r>
          </a:p>
          <a:p>
            <a:pPr eaLnBrk="1" hangingPunct="1"/>
            <a:r>
              <a:rPr lang="en-US" altLang="en-US" sz="2400" b="1" smtClean="0">
                <a:solidFill>
                  <a:srgbClr val="008000"/>
                </a:solidFill>
              </a:rPr>
              <a:t>step #6:</a:t>
            </a:r>
            <a:r>
              <a:rPr lang="en-US" altLang="en-US" sz="2400" smtClean="0">
                <a:solidFill>
                  <a:srgbClr val="008000"/>
                </a:solidFill>
              </a:rPr>
              <a:t> </a:t>
            </a:r>
            <a:r>
              <a:rPr lang="en-US" altLang="en-US" sz="2400" smtClean="0"/>
              <a:t>This </a:t>
            </a:r>
            <a:r>
              <a:rPr lang="en-US" altLang="en-US" sz="2400" smtClean="0">
                <a:solidFill>
                  <a:srgbClr val="FF0000"/>
                </a:solidFill>
              </a:rPr>
              <a:t>provides path for current</a:t>
            </a:r>
            <a:r>
              <a:rPr lang="en-US" altLang="en-US" sz="2400" smtClean="0"/>
              <a:t> flow between </a:t>
            </a:r>
            <a:r>
              <a:rPr lang="en-US" altLang="en-US" sz="2400" i="1" smtClean="0"/>
              <a:t>D</a:t>
            </a:r>
            <a:r>
              <a:rPr lang="en-US" altLang="en-US" sz="2400" smtClean="0"/>
              <a:t> and </a:t>
            </a:r>
            <a:r>
              <a:rPr lang="en-US" altLang="en-US" sz="2400" i="1" smtClean="0"/>
              <a:t>S.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8E80C-4734-47C1-879D-A9B2790168C9}" type="datetime1">
              <a:rPr lang="en-US" smtClean="0"/>
              <a:t>12/8/2017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7B782-A207-460B-B11B-32D5F2B19719}" type="slidenum">
              <a:rPr lang="en-US" smtClean="0"/>
              <a:t>20</a:t>
            </a:fld>
            <a:endParaRPr lang="en-US"/>
          </a:p>
        </p:txBody>
      </p:sp>
      <p:pic>
        <p:nvPicPr>
          <p:cNvPr id="14341" name="Picture 6" descr="se05F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57400"/>
            <a:ext cx="4419600" cy="334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Rectangle 4"/>
          <p:cNvSpPr>
            <a:spLocks noChangeArrowheads="1"/>
          </p:cNvSpPr>
          <p:nvPr/>
        </p:nvSpPr>
        <p:spPr bwMode="auto">
          <a:xfrm>
            <a:off x="4572000" y="5562600"/>
            <a:ext cx="44958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b="1" dirty="0"/>
              <a:t>Figure </a:t>
            </a:r>
            <a:r>
              <a:rPr lang="en-US" altLang="en-US" b="1" dirty="0" smtClean="0"/>
              <a:t>2</a:t>
            </a:r>
            <a:r>
              <a:rPr lang="en-US" altLang="en-US" b="1" dirty="0"/>
              <a:t>:</a:t>
            </a:r>
            <a:r>
              <a:rPr lang="en-US" altLang="en-US" dirty="0"/>
              <a:t> The enhancement-type NMOS transistor with a positive voltage applied to the gate. An </a:t>
            </a:r>
            <a:r>
              <a:rPr lang="en-US" altLang="en-US" i="1" dirty="0"/>
              <a:t>n </a:t>
            </a:r>
            <a:r>
              <a:rPr lang="en-US" altLang="en-US" dirty="0"/>
              <a:t>channel is induced at the top of the substrate beneath the gate</a:t>
            </a:r>
          </a:p>
        </p:txBody>
      </p:sp>
      <p:grpSp>
        <p:nvGrpSpPr>
          <p:cNvPr id="1229830" name="Group 6"/>
          <p:cNvGrpSpPr>
            <a:grpSpLocks/>
          </p:cNvGrpSpPr>
          <p:nvPr/>
        </p:nvGrpSpPr>
        <p:grpSpPr bwMode="auto">
          <a:xfrm>
            <a:off x="4953000" y="4191000"/>
            <a:ext cx="152400" cy="152400"/>
            <a:chOff x="1728" y="2976"/>
            <a:chExt cx="288" cy="288"/>
          </a:xfrm>
        </p:grpSpPr>
        <p:sp>
          <p:nvSpPr>
            <p:cNvPr id="14527" name="Oval 7"/>
            <p:cNvSpPr>
              <a:spLocks noChangeArrowheads="1"/>
            </p:cNvSpPr>
            <p:nvPr/>
          </p:nvSpPr>
          <p:spPr bwMode="auto">
            <a:xfrm>
              <a:off x="1728" y="2976"/>
              <a:ext cx="288" cy="288"/>
            </a:xfrm>
            <a:prstGeom prst="ellipse">
              <a:avLst/>
            </a:prstGeom>
            <a:solidFill>
              <a:srgbClr val="FFFF99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528" name="Line 8"/>
            <p:cNvSpPr>
              <a:spLocks noChangeShapeType="1"/>
            </p:cNvSpPr>
            <p:nvPr/>
          </p:nvSpPr>
          <p:spPr bwMode="auto">
            <a:xfrm>
              <a:off x="1872" y="3024"/>
              <a:ext cx="0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29" name="Line 9"/>
            <p:cNvSpPr>
              <a:spLocks noChangeShapeType="1"/>
            </p:cNvSpPr>
            <p:nvPr/>
          </p:nvSpPr>
          <p:spPr bwMode="auto">
            <a:xfrm>
              <a:off x="1776" y="3120"/>
              <a:ext cx="19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29834" name="Group 10"/>
          <p:cNvGrpSpPr>
            <a:grpSpLocks/>
          </p:cNvGrpSpPr>
          <p:nvPr/>
        </p:nvGrpSpPr>
        <p:grpSpPr bwMode="auto">
          <a:xfrm>
            <a:off x="4648200" y="4267200"/>
            <a:ext cx="152400" cy="152400"/>
            <a:chOff x="1728" y="2976"/>
            <a:chExt cx="288" cy="288"/>
          </a:xfrm>
        </p:grpSpPr>
        <p:sp>
          <p:nvSpPr>
            <p:cNvPr id="14524" name="Oval 11"/>
            <p:cNvSpPr>
              <a:spLocks noChangeArrowheads="1"/>
            </p:cNvSpPr>
            <p:nvPr/>
          </p:nvSpPr>
          <p:spPr bwMode="auto">
            <a:xfrm>
              <a:off x="1728" y="2976"/>
              <a:ext cx="288" cy="288"/>
            </a:xfrm>
            <a:prstGeom prst="ellipse">
              <a:avLst/>
            </a:prstGeom>
            <a:solidFill>
              <a:srgbClr val="FFFF99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525" name="Line 12"/>
            <p:cNvSpPr>
              <a:spLocks noChangeShapeType="1"/>
            </p:cNvSpPr>
            <p:nvPr/>
          </p:nvSpPr>
          <p:spPr bwMode="auto">
            <a:xfrm>
              <a:off x="1872" y="3024"/>
              <a:ext cx="0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26" name="Line 13"/>
            <p:cNvSpPr>
              <a:spLocks noChangeShapeType="1"/>
            </p:cNvSpPr>
            <p:nvPr/>
          </p:nvSpPr>
          <p:spPr bwMode="auto">
            <a:xfrm>
              <a:off x="1776" y="3120"/>
              <a:ext cx="19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29838" name="Group 14"/>
          <p:cNvGrpSpPr>
            <a:grpSpLocks/>
          </p:cNvGrpSpPr>
          <p:nvPr/>
        </p:nvGrpSpPr>
        <p:grpSpPr bwMode="auto">
          <a:xfrm>
            <a:off x="5181600" y="4267200"/>
            <a:ext cx="152400" cy="152400"/>
            <a:chOff x="1728" y="2976"/>
            <a:chExt cx="288" cy="288"/>
          </a:xfrm>
        </p:grpSpPr>
        <p:sp>
          <p:nvSpPr>
            <p:cNvPr id="14521" name="Oval 15"/>
            <p:cNvSpPr>
              <a:spLocks noChangeArrowheads="1"/>
            </p:cNvSpPr>
            <p:nvPr/>
          </p:nvSpPr>
          <p:spPr bwMode="auto">
            <a:xfrm>
              <a:off x="1728" y="2976"/>
              <a:ext cx="288" cy="288"/>
            </a:xfrm>
            <a:prstGeom prst="ellipse">
              <a:avLst/>
            </a:prstGeom>
            <a:solidFill>
              <a:srgbClr val="FFFF99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522" name="Line 16"/>
            <p:cNvSpPr>
              <a:spLocks noChangeShapeType="1"/>
            </p:cNvSpPr>
            <p:nvPr/>
          </p:nvSpPr>
          <p:spPr bwMode="auto">
            <a:xfrm>
              <a:off x="1872" y="3024"/>
              <a:ext cx="0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23" name="Line 17"/>
            <p:cNvSpPr>
              <a:spLocks noChangeShapeType="1"/>
            </p:cNvSpPr>
            <p:nvPr/>
          </p:nvSpPr>
          <p:spPr bwMode="auto">
            <a:xfrm>
              <a:off x="1776" y="3120"/>
              <a:ext cx="19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29842" name="Group 18"/>
          <p:cNvGrpSpPr>
            <a:grpSpLocks/>
          </p:cNvGrpSpPr>
          <p:nvPr/>
        </p:nvGrpSpPr>
        <p:grpSpPr bwMode="auto">
          <a:xfrm>
            <a:off x="5410200" y="4267200"/>
            <a:ext cx="152400" cy="152400"/>
            <a:chOff x="1728" y="2976"/>
            <a:chExt cx="288" cy="288"/>
          </a:xfrm>
        </p:grpSpPr>
        <p:sp>
          <p:nvSpPr>
            <p:cNvPr id="14518" name="Oval 19"/>
            <p:cNvSpPr>
              <a:spLocks noChangeArrowheads="1"/>
            </p:cNvSpPr>
            <p:nvPr/>
          </p:nvSpPr>
          <p:spPr bwMode="auto">
            <a:xfrm>
              <a:off x="1728" y="2976"/>
              <a:ext cx="288" cy="288"/>
            </a:xfrm>
            <a:prstGeom prst="ellipse">
              <a:avLst/>
            </a:prstGeom>
            <a:solidFill>
              <a:srgbClr val="FFFF99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519" name="Line 20"/>
            <p:cNvSpPr>
              <a:spLocks noChangeShapeType="1"/>
            </p:cNvSpPr>
            <p:nvPr/>
          </p:nvSpPr>
          <p:spPr bwMode="auto">
            <a:xfrm>
              <a:off x="1872" y="3024"/>
              <a:ext cx="0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20" name="Line 21"/>
            <p:cNvSpPr>
              <a:spLocks noChangeShapeType="1"/>
            </p:cNvSpPr>
            <p:nvPr/>
          </p:nvSpPr>
          <p:spPr bwMode="auto">
            <a:xfrm>
              <a:off x="1776" y="3120"/>
              <a:ext cx="19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29846" name="Group 22"/>
          <p:cNvGrpSpPr>
            <a:grpSpLocks/>
          </p:cNvGrpSpPr>
          <p:nvPr/>
        </p:nvGrpSpPr>
        <p:grpSpPr bwMode="auto">
          <a:xfrm>
            <a:off x="5638800" y="4191000"/>
            <a:ext cx="152400" cy="152400"/>
            <a:chOff x="1728" y="2976"/>
            <a:chExt cx="288" cy="288"/>
          </a:xfrm>
        </p:grpSpPr>
        <p:sp>
          <p:nvSpPr>
            <p:cNvPr id="14515" name="Oval 23"/>
            <p:cNvSpPr>
              <a:spLocks noChangeArrowheads="1"/>
            </p:cNvSpPr>
            <p:nvPr/>
          </p:nvSpPr>
          <p:spPr bwMode="auto">
            <a:xfrm>
              <a:off x="1728" y="2976"/>
              <a:ext cx="288" cy="288"/>
            </a:xfrm>
            <a:prstGeom prst="ellipse">
              <a:avLst/>
            </a:prstGeom>
            <a:solidFill>
              <a:srgbClr val="FFFF99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516" name="Line 24"/>
            <p:cNvSpPr>
              <a:spLocks noChangeShapeType="1"/>
            </p:cNvSpPr>
            <p:nvPr/>
          </p:nvSpPr>
          <p:spPr bwMode="auto">
            <a:xfrm>
              <a:off x="1872" y="3024"/>
              <a:ext cx="0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17" name="Line 25"/>
            <p:cNvSpPr>
              <a:spLocks noChangeShapeType="1"/>
            </p:cNvSpPr>
            <p:nvPr/>
          </p:nvSpPr>
          <p:spPr bwMode="auto">
            <a:xfrm>
              <a:off x="1776" y="3120"/>
              <a:ext cx="19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29850" name="Group 26"/>
          <p:cNvGrpSpPr>
            <a:grpSpLocks/>
          </p:cNvGrpSpPr>
          <p:nvPr/>
        </p:nvGrpSpPr>
        <p:grpSpPr bwMode="auto">
          <a:xfrm>
            <a:off x="5867400" y="4267200"/>
            <a:ext cx="152400" cy="152400"/>
            <a:chOff x="1728" y="2976"/>
            <a:chExt cx="288" cy="288"/>
          </a:xfrm>
        </p:grpSpPr>
        <p:sp>
          <p:nvSpPr>
            <p:cNvPr id="14512" name="Oval 27"/>
            <p:cNvSpPr>
              <a:spLocks noChangeArrowheads="1"/>
            </p:cNvSpPr>
            <p:nvPr/>
          </p:nvSpPr>
          <p:spPr bwMode="auto">
            <a:xfrm>
              <a:off x="1728" y="2976"/>
              <a:ext cx="288" cy="288"/>
            </a:xfrm>
            <a:prstGeom prst="ellipse">
              <a:avLst/>
            </a:prstGeom>
            <a:solidFill>
              <a:srgbClr val="FFFF99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513" name="Line 28"/>
            <p:cNvSpPr>
              <a:spLocks noChangeShapeType="1"/>
            </p:cNvSpPr>
            <p:nvPr/>
          </p:nvSpPr>
          <p:spPr bwMode="auto">
            <a:xfrm>
              <a:off x="1872" y="3024"/>
              <a:ext cx="0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14" name="Line 29"/>
            <p:cNvSpPr>
              <a:spLocks noChangeShapeType="1"/>
            </p:cNvSpPr>
            <p:nvPr/>
          </p:nvSpPr>
          <p:spPr bwMode="auto">
            <a:xfrm>
              <a:off x="1776" y="3120"/>
              <a:ext cx="19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29854" name="Group 30"/>
          <p:cNvGrpSpPr>
            <a:grpSpLocks/>
          </p:cNvGrpSpPr>
          <p:nvPr/>
        </p:nvGrpSpPr>
        <p:grpSpPr bwMode="auto">
          <a:xfrm>
            <a:off x="6019800" y="4038600"/>
            <a:ext cx="152400" cy="152400"/>
            <a:chOff x="1728" y="2976"/>
            <a:chExt cx="288" cy="288"/>
          </a:xfrm>
        </p:grpSpPr>
        <p:sp>
          <p:nvSpPr>
            <p:cNvPr id="14509" name="Oval 31"/>
            <p:cNvSpPr>
              <a:spLocks noChangeArrowheads="1"/>
            </p:cNvSpPr>
            <p:nvPr/>
          </p:nvSpPr>
          <p:spPr bwMode="auto">
            <a:xfrm>
              <a:off x="1728" y="2976"/>
              <a:ext cx="288" cy="288"/>
            </a:xfrm>
            <a:prstGeom prst="ellipse">
              <a:avLst/>
            </a:prstGeom>
            <a:solidFill>
              <a:srgbClr val="FFFF99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510" name="Line 32"/>
            <p:cNvSpPr>
              <a:spLocks noChangeShapeType="1"/>
            </p:cNvSpPr>
            <p:nvPr/>
          </p:nvSpPr>
          <p:spPr bwMode="auto">
            <a:xfrm>
              <a:off x="1872" y="3024"/>
              <a:ext cx="0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11" name="Line 33"/>
            <p:cNvSpPr>
              <a:spLocks noChangeShapeType="1"/>
            </p:cNvSpPr>
            <p:nvPr/>
          </p:nvSpPr>
          <p:spPr bwMode="auto">
            <a:xfrm>
              <a:off x="1776" y="3120"/>
              <a:ext cx="19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29858" name="Group 34"/>
          <p:cNvGrpSpPr>
            <a:grpSpLocks/>
          </p:cNvGrpSpPr>
          <p:nvPr/>
        </p:nvGrpSpPr>
        <p:grpSpPr bwMode="auto">
          <a:xfrm>
            <a:off x="6096000" y="4267200"/>
            <a:ext cx="152400" cy="152400"/>
            <a:chOff x="1728" y="2976"/>
            <a:chExt cx="288" cy="288"/>
          </a:xfrm>
        </p:grpSpPr>
        <p:sp>
          <p:nvSpPr>
            <p:cNvPr id="14506" name="Oval 35"/>
            <p:cNvSpPr>
              <a:spLocks noChangeArrowheads="1"/>
            </p:cNvSpPr>
            <p:nvPr/>
          </p:nvSpPr>
          <p:spPr bwMode="auto">
            <a:xfrm>
              <a:off x="1728" y="2976"/>
              <a:ext cx="288" cy="288"/>
            </a:xfrm>
            <a:prstGeom prst="ellipse">
              <a:avLst/>
            </a:prstGeom>
            <a:solidFill>
              <a:srgbClr val="FFFF99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507" name="Line 36"/>
            <p:cNvSpPr>
              <a:spLocks noChangeShapeType="1"/>
            </p:cNvSpPr>
            <p:nvPr/>
          </p:nvSpPr>
          <p:spPr bwMode="auto">
            <a:xfrm>
              <a:off x="1872" y="3024"/>
              <a:ext cx="0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08" name="Line 37"/>
            <p:cNvSpPr>
              <a:spLocks noChangeShapeType="1"/>
            </p:cNvSpPr>
            <p:nvPr/>
          </p:nvSpPr>
          <p:spPr bwMode="auto">
            <a:xfrm>
              <a:off x="1776" y="3120"/>
              <a:ext cx="19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29862" name="Group 38"/>
          <p:cNvGrpSpPr>
            <a:grpSpLocks/>
          </p:cNvGrpSpPr>
          <p:nvPr/>
        </p:nvGrpSpPr>
        <p:grpSpPr bwMode="auto">
          <a:xfrm>
            <a:off x="6477000" y="4267200"/>
            <a:ext cx="152400" cy="152400"/>
            <a:chOff x="1728" y="2976"/>
            <a:chExt cx="288" cy="288"/>
          </a:xfrm>
        </p:grpSpPr>
        <p:sp>
          <p:nvSpPr>
            <p:cNvPr id="14503" name="Oval 39"/>
            <p:cNvSpPr>
              <a:spLocks noChangeArrowheads="1"/>
            </p:cNvSpPr>
            <p:nvPr/>
          </p:nvSpPr>
          <p:spPr bwMode="auto">
            <a:xfrm>
              <a:off x="1728" y="2976"/>
              <a:ext cx="288" cy="288"/>
            </a:xfrm>
            <a:prstGeom prst="ellipse">
              <a:avLst/>
            </a:prstGeom>
            <a:solidFill>
              <a:srgbClr val="FFFF99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504" name="Line 40"/>
            <p:cNvSpPr>
              <a:spLocks noChangeShapeType="1"/>
            </p:cNvSpPr>
            <p:nvPr/>
          </p:nvSpPr>
          <p:spPr bwMode="auto">
            <a:xfrm>
              <a:off x="1872" y="3024"/>
              <a:ext cx="0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05" name="Line 41"/>
            <p:cNvSpPr>
              <a:spLocks noChangeShapeType="1"/>
            </p:cNvSpPr>
            <p:nvPr/>
          </p:nvSpPr>
          <p:spPr bwMode="auto">
            <a:xfrm>
              <a:off x="1776" y="3120"/>
              <a:ext cx="19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29866" name="Group 42"/>
          <p:cNvGrpSpPr>
            <a:grpSpLocks/>
          </p:cNvGrpSpPr>
          <p:nvPr/>
        </p:nvGrpSpPr>
        <p:grpSpPr bwMode="auto">
          <a:xfrm>
            <a:off x="6705600" y="4114800"/>
            <a:ext cx="152400" cy="152400"/>
            <a:chOff x="1728" y="2976"/>
            <a:chExt cx="288" cy="288"/>
          </a:xfrm>
        </p:grpSpPr>
        <p:sp>
          <p:nvSpPr>
            <p:cNvPr id="14500" name="Oval 43"/>
            <p:cNvSpPr>
              <a:spLocks noChangeArrowheads="1"/>
            </p:cNvSpPr>
            <p:nvPr/>
          </p:nvSpPr>
          <p:spPr bwMode="auto">
            <a:xfrm>
              <a:off x="1728" y="2976"/>
              <a:ext cx="288" cy="288"/>
            </a:xfrm>
            <a:prstGeom prst="ellipse">
              <a:avLst/>
            </a:prstGeom>
            <a:solidFill>
              <a:srgbClr val="FFFF99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501" name="Line 44"/>
            <p:cNvSpPr>
              <a:spLocks noChangeShapeType="1"/>
            </p:cNvSpPr>
            <p:nvPr/>
          </p:nvSpPr>
          <p:spPr bwMode="auto">
            <a:xfrm>
              <a:off x="1872" y="3024"/>
              <a:ext cx="0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02" name="Line 45"/>
            <p:cNvSpPr>
              <a:spLocks noChangeShapeType="1"/>
            </p:cNvSpPr>
            <p:nvPr/>
          </p:nvSpPr>
          <p:spPr bwMode="auto">
            <a:xfrm>
              <a:off x="1776" y="3120"/>
              <a:ext cx="19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29870" name="Group 46"/>
          <p:cNvGrpSpPr>
            <a:grpSpLocks/>
          </p:cNvGrpSpPr>
          <p:nvPr/>
        </p:nvGrpSpPr>
        <p:grpSpPr bwMode="auto">
          <a:xfrm>
            <a:off x="6934200" y="4267200"/>
            <a:ext cx="152400" cy="152400"/>
            <a:chOff x="1728" y="2976"/>
            <a:chExt cx="288" cy="288"/>
          </a:xfrm>
        </p:grpSpPr>
        <p:sp>
          <p:nvSpPr>
            <p:cNvPr id="14497" name="Oval 47"/>
            <p:cNvSpPr>
              <a:spLocks noChangeArrowheads="1"/>
            </p:cNvSpPr>
            <p:nvPr/>
          </p:nvSpPr>
          <p:spPr bwMode="auto">
            <a:xfrm>
              <a:off x="1728" y="2976"/>
              <a:ext cx="288" cy="288"/>
            </a:xfrm>
            <a:prstGeom prst="ellipse">
              <a:avLst/>
            </a:prstGeom>
            <a:solidFill>
              <a:srgbClr val="FFFF99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498" name="Line 48"/>
            <p:cNvSpPr>
              <a:spLocks noChangeShapeType="1"/>
            </p:cNvSpPr>
            <p:nvPr/>
          </p:nvSpPr>
          <p:spPr bwMode="auto">
            <a:xfrm>
              <a:off x="1872" y="3024"/>
              <a:ext cx="0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99" name="Line 49"/>
            <p:cNvSpPr>
              <a:spLocks noChangeShapeType="1"/>
            </p:cNvSpPr>
            <p:nvPr/>
          </p:nvSpPr>
          <p:spPr bwMode="auto">
            <a:xfrm>
              <a:off x="1776" y="3120"/>
              <a:ext cx="19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29874" name="Group 50"/>
          <p:cNvGrpSpPr>
            <a:grpSpLocks/>
          </p:cNvGrpSpPr>
          <p:nvPr/>
        </p:nvGrpSpPr>
        <p:grpSpPr bwMode="auto">
          <a:xfrm>
            <a:off x="7162800" y="4114800"/>
            <a:ext cx="152400" cy="152400"/>
            <a:chOff x="1728" y="2976"/>
            <a:chExt cx="288" cy="288"/>
          </a:xfrm>
        </p:grpSpPr>
        <p:sp>
          <p:nvSpPr>
            <p:cNvPr id="14494" name="Oval 51"/>
            <p:cNvSpPr>
              <a:spLocks noChangeArrowheads="1"/>
            </p:cNvSpPr>
            <p:nvPr/>
          </p:nvSpPr>
          <p:spPr bwMode="auto">
            <a:xfrm>
              <a:off x="1728" y="2976"/>
              <a:ext cx="288" cy="288"/>
            </a:xfrm>
            <a:prstGeom prst="ellipse">
              <a:avLst/>
            </a:prstGeom>
            <a:solidFill>
              <a:srgbClr val="FFFF99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495" name="Line 52"/>
            <p:cNvSpPr>
              <a:spLocks noChangeShapeType="1"/>
            </p:cNvSpPr>
            <p:nvPr/>
          </p:nvSpPr>
          <p:spPr bwMode="auto">
            <a:xfrm>
              <a:off x="1872" y="3024"/>
              <a:ext cx="0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96" name="Line 53"/>
            <p:cNvSpPr>
              <a:spLocks noChangeShapeType="1"/>
            </p:cNvSpPr>
            <p:nvPr/>
          </p:nvSpPr>
          <p:spPr bwMode="auto">
            <a:xfrm>
              <a:off x="1776" y="3120"/>
              <a:ext cx="19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29878" name="Group 54"/>
          <p:cNvGrpSpPr>
            <a:grpSpLocks/>
          </p:cNvGrpSpPr>
          <p:nvPr/>
        </p:nvGrpSpPr>
        <p:grpSpPr bwMode="auto">
          <a:xfrm>
            <a:off x="7391400" y="4191000"/>
            <a:ext cx="152400" cy="152400"/>
            <a:chOff x="1728" y="2976"/>
            <a:chExt cx="288" cy="288"/>
          </a:xfrm>
        </p:grpSpPr>
        <p:sp>
          <p:nvSpPr>
            <p:cNvPr id="14491" name="Oval 55"/>
            <p:cNvSpPr>
              <a:spLocks noChangeArrowheads="1"/>
            </p:cNvSpPr>
            <p:nvPr/>
          </p:nvSpPr>
          <p:spPr bwMode="auto">
            <a:xfrm>
              <a:off x="1728" y="2976"/>
              <a:ext cx="288" cy="288"/>
            </a:xfrm>
            <a:prstGeom prst="ellipse">
              <a:avLst/>
            </a:prstGeom>
            <a:solidFill>
              <a:srgbClr val="FFFF99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492" name="Line 56"/>
            <p:cNvSpPr>
              <a:spLocks noChangeShapeType="1"/>
            </p:cNvSpPr>
            <p:nvPr/>
          </p:nvSpPr>
          <p:spPr bwMode="auto">
            <a:xfrm>
              <a:off x="1872" y="3024"/>
              <a:ext cx="0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93" name="Line 57"/>
            <p:cNvSpPr>
              <a:spLocks noChangeShapeType="1"/>
            </p:cNvSpPr>
            <p:nvPr/>
          </p:nvSpPr>
          <p:spPr bwMode="auto">
            <a:xfrm>
              <a:off x="1776" y="3120"/>
              <a:ext cx="19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29882" name="Group 58"/>
          <p:cNvGrpSpPr>
            <a:grpSpLocks/>
          </p:cNvGrpSpPr>
          <p:nvPr/>
        </p:nvGrpSpPr>
        <p:grpSpPr bwMode="auto">
          <a:xfrm>
            <a:off x="7620000" y="4191000"/>
            <a:ext cx="152400" cy="152400"/>
            <a:chOff x="1728" y="2976"/>
            <a:chExt cx="288" cy="288"/>
          </a:xfrm>
        </p:grpSpPr>
        <p:sp>
          <p:nvSpPr>
            <p:cNvPr id="14488" name="Oval 59"/>
            <p:cNvSpPr>
              <a:spLocks noChangeArrowheads="1"/>
            </p:cNvSpPr>
            <p:nvPr/>
          </p:nvSpPr>
          <p:spPr bwMode="auto">
            <a:xfrm>
              <a:off x="1728" y="2976"/>
              <a:ext cx="288" cy="288"/>
            </a:xfrm>
            <a:prstGeom prst="ellipse">
              <a:avLst/>
            </a:prstGeom>
            <a:solidFill>
              <a:srgbClr val="FFFF99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489" name="Line 60"/>
            <p:cNvSpPr>
              <a:spLocks noChangeShapeType="1"/>
            </p:cNvSpPr>
            <p:nvPr/>
          </p:nvSpPr>
          <p:spPr bwMode="auto">
            <a:xfrm>
              <a:off x="1872" y="3024"/>
              <a:ext cx="0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90" name="Line 61"/>
            <p:cNvSpPr>
              <a:spLocks noChangeShapeType="1"/>
            </p:cNvSpPr>
            <p:nvPr/>
          </p:nvSpPr>
          <p:spPr bwMode="auto">
            <a:xfrm>
              <a:off x="1776" y="3120"/>
              <a:ext cx="19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29886" name="Group 62"/>
          <p:cNvGrpSpPr>
            <a:grpSpLocks/>
          </p:cNvGrpSpPr>
          <p:nvPr/>
        </p:nvGrpSpPr>
        <p:grpSpPr bwMode="auto">
          <a:xfrm>
            <a:off x="7924800" y="4267200"/>
            <a:ext cx="152400" cy="152400"/>
            <a:chOff x="1728" y="2976"/>
            <a:chExt cx="288" cy="288"/>
          </a:xfrm>
        </p:grpSpPr>
        <p:sp>
          <p:nvSpPr>
            <p:cNvPr id="14485" name="Oval 63"/>
            <p:cNvSpPr>
              <a:spLocks noChangeArrowheads="1"/>
            </p:cNvSpPr>
            <p:nvPr/>
          </p:nvSpPr>
          <p:spPr bwMode="auto">
            <a:xfrm>
              <a:off x="1728" y="2976"/>
              <a:ext cx="288" cy="288"/>
            </a:xfrm>
            <a:prstGeom prst="ellipse">
              <a:avLst/>
            </a:prstGeom>
            <a:solidFill>
              <a:srgbClr val="FFFF99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486" name="Line 64"/>
            <p:cNvSpPr>
              <a:spLocks noChangeShapeType="1"/>
            </p:cNvSpPr>
            <p:nvPr/>
          </p:nvSpPr>
          <p:spPr bwMode="auto">
            <a:xfrm>
              <a:off x="1872" y="3024"/>
              <a:ext cx="0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87" name="Line 65"/>
            <p:cNvSpPr>
              <a:spLocks noChangeShapeType="1"/>
            </p:cNvSpPr>
            <p:nvPr/>
          </p:nvSpPr>
          <p:spPr bwMode="auto">
            <a:xfrm>
              <a:off x="1776" y="3120"/>
              <a:ext cx="19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29890" name="Group 66"/>
          <p:cNvGrpSpPr>
            <a:grpSpLocks/>
          </p:cNvGrpSpPr>
          <p:nvPr/>
        </p:nvGrpSpPr>
        <p:grpSpPr bwMode="auto">
          <a:xfrm>
            <a:off x="8153400" y="4114800"/>
            <a:ext cx="152400" cy="152400"/>
            <a:chOff x="1728" y="2976"/>
            <a:chExt cx="288" cy="288"/>
          </a:xfrm>
        </p:grpSpPr>
        <p:sp>
          <p:nvSpPr>
            <p:cNvPr id="14482" name="Oval 67"/>
            <p:cNvSpPr>
              <a:spLocks noChangeArrowheads="1"/>
            </p:cNvSpPr>
            <p:nvPr/>
          </p:nvSpPr>
          <p:spPr bwMode="auto">
            <a:xfrm>
              <a:off x="1728" y="2976"/>
              <a:ext cx="288" cy="288"/>
            </a:xfrm>
            <a:prstGeom prst="ellipse">
              <a:avLst/>
            </a:prstGeom>
            <a:solidFill>
              <a:srgbClr val="FFFF99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483" name="Line 68"/>
            <p:cNvSpPr>
              <a:spLocks noChangeShapeType="1"/>
            </p:cNvSpPr>
            <p:nvPr/>
          </p:nvSpPr>
          <p:spPr bwMode="auto">
            <a:xfrm>
              <a:off x="1872" y="3024"/>
              <a:ext cx="0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84" name="Line 69"/>
            <p:cNvSpPr>
              <a:spLocks noChangeShapeType="1"/>
            </p:cNvSpPr>
            <p:nvPr/>
          </p:nvSpPr>
          <p:spPr bwMode="auto">
            <a:xfrm>
              <a:off x="1776" y="3120"/>
              <a:ext cx="19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29894" name="Group 70"/>
          <p:cNvGrpSpPr>
            <a:grpSpLocks/>
          </p:cNvGrpSpPr>
          <p:nvPr/>
        </p:nvGrpSpPr>
        <p:grpSpPr bwMode="auto">
          <a:xfrm>
            <a:off x="8229600" y="4267200"/>
            <a:ext cx="152400" cy="152400"/>
            <a:chOff x="1728" y="2976"/>
            <a:chExt cx="288" cy="288"/>
          </a:xfrm>
        </p:grpSpPr>
        <p:sp>
          <p:nvSpPr>
            <p:cNvPr id="14479" name="Oval 71"/>
            <p:cNvSpPr>
              <a:spLocks noChangeArrowheads="1"/>
            </p:cNvSpPr>
            <p:nvPr/>
          </p:nvSpPr>
          <p:spPr bwMode="auto">
            <a:xfrm>
              <a:off x="1728" y="2976"/>
              <a:ext cx="288" cy="288"/>
            </a:xfrm>
            <a:prstGeom prst="ellipse">
              <a:avLst/>
            </a:prstGeom>
            <a:solidFill>
              <a:srgbClr val="FFFF99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480" name="Line 72"/>
            <p:cNvSpPr>
              <a:spLocks noChangeShapeType="1"/>
            </p:cNvSpPr>
            <p:nvPr/>
          </p:nvSpPr>
          <p:spPr bwMode="auto">
            <a:xfrm>
              <a:off x="1872" y="3024"/>
              <a:ext cx="0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81" name="Line 73"/>
            <p:cNvSpPr>
              <a:spLocks noChangeShapeType="1"/>
            </p:cNvSpPr>
            <p:nvPr/>
          </p:nvSpPr>
          <p:spPr bwMode="auto">
            <a:xfrm>
              <a:off x="1776" y="3120"/>
              <a:ext cx="19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29898" name="Group 74"/>
          <p:cNvGrpSpPr>
            <a:grpSpLocks/>
          </p:cNvGrpSpPr>
          <p:nvPr/>
        </p:nvGrpSpPr>
        <p:grpSpPr bwMode="auto">
          <a:xfrm>
            <a:off x="8458200" y="4191000"/>
            <a:ext cx="152400" cy="152400"/>
            <a:chOff x="1728" y="2976"/>
            <a:chExt cx="288" cy="288"/>
          </a:xfrm>
        </p:grpSpPr>
        <p:sp>
          <p:nvSpPr>
            <p:cNvPr id="14476" name="Oval 75"/>
            <p:cNvSpPr>
              <a:spLocks noChangeArrowheads="1"/>
            </p:cNvSpPr>
            <p:nvPr/>
          </p:nvSpPr>
          <p:spPr bwMode="auto">
            <a:xfrm>
              <a:off x="1728" y="2976"/>
              <a:ext cx="288" cy="288"/>
            </a:xfrm>
            <a:prstGeom prst="ellipse">
              <a:avLst/>
            </a:prstGeom>
            <a:solidFill>
              <a:srgbClr val="FFFF99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477" name="Line 76"/>
            <p:cNvSpPr>
              <a:spLocks noChangeShapeType="1"/>
            </p:cNvSpPr>
            <p:nvPr/>
          </p:nvSpPr>
          <p:spPr bwMode="auto">
            <a:xfrm>
              <a:off x="1872" y="3024"/>
              <a:ext cx="0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78" name="Line 77"/>
            <p:cNvSpPr>
              <a:spLocks noChangeShapeType="1"/>
            </p:cNvSpPr>
            <p:nvPr/>
          </p:nvSpPr>
          <p:spPr bwMode="auto">
            <a:xfrm>
              <a:off x="1776" y="3120"/>
              <a:ext cx="19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29902" name="Group 78"/>
          <p:cNvGrpSpPr>
            <a:grpSpLocks/>
          </p:cNvGrpSpPr>
          <p:nvPr/>
        </p:nvGrpSpPr>
        <p:grpSpPr bwMode="auto">
          <a:xfrm>
            <a:off x="8686800" y="4267200"/>
            <a:ext cx="152400" cy="152400"/>
            <a:chOff x="1728" y="2976"/>
            <a:chExt cx="288" cy="288"/>
          </a:xfrm>
        </p:grpSpPr>
        <p:sp>
          <p:nvSpPr>
            <p:cNvPr id="14473" name="Oval 79"/>
            <p:cNvSpPr>
              <a:spLocks noChangeArrowheads="1"/>
            </p:cNvSpPr>
            <p:nvPr/>
          </p:nvSpPr>
          <p:spPr bwMode="auto">
            <a:xfrm>
              <a:off x="1728" y="2976"/>
              <a:ext cx="288" cy="288"/>
            </a:xfrm>
            <a:prstGeom prst="ellipse">
              <a:avLst/>
            </a:prstGeom>
            <a:solidFill>
              <a:srgbClr val="FFFF99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474" name="Line 80"/>
            <p:cNvSpPr>
              <a:spLocks noChangeShapeType="1"/>
            </p:cNvSpPr>
            <p:nvPr/>
          </p:nvSpPr>
          <p:spPr bwMode="auto">
            <a:xfrm>
              <a:off x="1872" y="3024"/>
              <a:ext cx="0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75" name="Line 81"/>
            <p:cNvSpPr>
              <a:spLocks noChangeShapeType="1"/>
            </p:cNvSpPr>
            <p:nvPr/>
          </p:nvSpPr>
          <p:spPr bwMode="auto">
            <a:xfrm>
              <a:off x="1776" y="3120"/>
              <a:ext cx="19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29906" name="Group 82"/>
          <p:cNvGrpSpPr>
            <a:grpSpLocks/>
          </p:cNvGrpSpPr>
          <p:nvPr/>
        </p:nvGrpSpPr>
        <p:grpSpPr bwMode="auto">
          <a:xfrm>
            <a:off x="8763000" y="3962400"/>
            <a:ext cx="152400" cy="152400"/>
            <a:chOff x="1728" y="2976"/>
            <a:chExt cx="288" cy="288"/>
          </a:xfrm>
        </p:grpSpPr>
        <p:sp>
          <p:nvSpPr>
            <p:cNvPr id="14470" name="Oval 83"/>
            <p:cNvSpPr>
              <a:spLocks noChangeArrowheads="1"/>
            </p:cNvSpPr>
            <p:nvPr/>
          </p:nvSpPr>
          <p:spPr bwMode="auto">
            <a:xfrm>
              <a:off x="1728" y="2976"/>
              <a:ext cx="288" cy="288"/>
            </a:xfrm>
            <a:prstGeom prst="ellipse">
              <a:avLst/>
            </a:prstGeom>
            <a:solidFill>
              <a:srgbClr val="FFFF99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471" name="Line 84"/>
            <p:cNvSpPr>
              <a:spLocks noChangeShapeType="1"/>
            </p:cNvSpPr>
            <p:nvPr/>
          </p:nvSpPr>
          <p:spPr bwMode="auto">
            <a:xfrm>
              <a:off x="1872" y="3024"/>
              <a:ext cx="0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72" name="Line 85"/>
            <p:cNvSpPr>
              <a:spLocks noChangeShapeType="1"/>
            </p:cNvSpPr>
            <p:nvPr/>
          </p:nvSpPr>
          <p:spPr bwMode="auto">
            <a:xfrm>
              <a:off x="1776" y="3120"/>
              <a:ext cx="19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29910" name="Group 86"/>
          <p:cNvGrpSpPr>
            <a:grpSpLocks/>
          </p:cNvGrpSpPr>
          <p:nvPr/>
        </p:nvGrpSpPr>
        <p:grpSpPr bwMode="auto">
          <a:xfrm>
            <a:off x="6705600" y="3200400"/>
            <a:ext cx="152400" cy="152400"/>
            <a:chOff x="1728" y="2976"/>
            <a:chExt cx="288" cy="288"/>
          </a:xfrm>
        </p:grpSpPr>
        <p:sp>
          <p:nvSpPr>
            <p:cNvPr id="14467" name="Oval 87"/>
            <p:cNvSpPr>
              <a:spLocks noChangeArrowheads="1"/>
            </p:cNvSpPr>
            <p:nvPr/>
          </p:nvSpPr>
          <p:spPr bwMode="auto">
            <a:xfrm>
              <a:off x="1728" y="2976"/>
              <a:ext cx="288" cy="288"/>
            </a:xfrm>
            <a:prstGeom prst="ellipse">
              <a:avLst/>
            </a:prstGeom>
            <a:solidFill>
              <a:srgbClr val="FFFF99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468" name="Line 88"/>
            <p:cNvSpPr>
              <a:spLocks noChangeShapeType="1"/>
            </p:cNvSpPr>
            <p:nvPr/>
          </p:nvSpPr>
          <p:spPr bwMode="auto">
            <a:xfrm>
              <a:off x="1872" y="3024"/>
              <a:ext cx="0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69" name="Line 89"/>
            <p:cNvSpPr>
              <a:spLocks noChangeShapeType="1"/>
            </p:cNvSpPr>
            <p:nvPr/>
          </p:nvSpPr>
          <p:spPr bwMode="auto">
            <a:xfrm>
              <a:off x="1776" y="3120"/>
              <a:ext cx="19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29914" name="Group 90"/>
          <p:cNvGrpSpPr>
            <a:grpSpLocks/>
          </p:cNvGrpSpPr>
          <p:nvPr/>
        </p:nvGrpSpPr>
        <p:grpSpPr bwMode="auto">
          <a:xfrm>
            <a:off x="7010400" y="3200400"/>
            <a:ext cx="152400" cy="152400"/>
            <a:chOff x="1728" y="2976"/>
            <a:chExt cx="288" cy="288"/>
          </a:xfrm>
        </p:grpSpPr>
        <p:sp>
          <p:nvSpPr>
            <p:cNvPr id="14464" name="Oval 91"/>
            <p:cNvSpPr>
              <a:spLocks noChangeArrowheads="1"/>
            </p:cNvSpPr>
            <p:nvPr/>
          </p:nvSpPr>
          <p:spPr bwMode="auto">
            <a:xfrm>
              <a:off x="1728" y="2976"/>
              <a:ext cx="288" cy="288"/>
            </a:xfrm>
            <a:prstGeom prst="ellipse">
              <a:avLst/>
            </a:prstGeom>
            <a:solidFill>
              <a:srgbClr val="FFFF99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465" name="Line 92"/>
            <p:cNvSpPr>
              <a:spLocks noChangeShapeType="1"/>
            </p:cNvSpPr>
            <p:nvPr/>
          </p:nvSpPr>
          <p:spPr bwMode="auto">
            <a:xfrm>
              <a:off x="1872" y="3024"/>
              <a:ext cx="0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66" name="Line 93"/>
            <p:cNvSpPr>
              <a:spLocks noChangeShapeType="1"/>
            </p:cNvSpPr>
            <p:nvPr/>
          </p:nvSpPr>
          <p:spPr bwMode="auto">
            <a:xfrm>
              <a:off x="1776" y="3120"/>
              <a:ext cx="19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29918" name="Group 94"/>
          <p:cNvGrpSpPr>
            <a:grpSpLocks/>
          </p:cNvGrpSpPr>
          <p:nvPr/>
        </p:nvGrpSpPr>
        <p:grpSpPr bwMode="auto">
          <a:xfrm>
            <a:off x="6477000" y="3200400"/>
            <a:ext cx="152400" cy="152400"/>
            <a:chOff x="1728" y="2976"/>
            <a:chExt cx="288" cy="288"/>
          </a:xfrm>
        </p:grpSpPr>
        <p:sp>
          <p:nvSpPr>
            <p:cNvPr id="14461" name="Oval 95"/>
            <p:cNvSpPr>
              <a:spLocks noChangeArrowheads="1"/>
            </p:cNvSpPr>
            <p:nvPr/>
          </p:nvSpPr>
          <p:spPr bwMode="auto">
            <a:xfrm>
              <a:off x="1728" y="2976"/>
              <a:ext cx="288" cy="288"/>
            </a:xfrm>
            <a:prstGeom prst="ellipse">
              <a:avLst/>
            </a:prstGeom>
            <a:solidFill>
              <a:srgbClr val="FFFF99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462" name="Line 96"/>
            <p:cNvSpPr>
              <a:spLocks noChangeShapeType="1"/>
            </p:cNvSpPr>
            <p:nvPr/>
          </p:nvSpPr>
          <p:spPr bwMode="auto">
            <a:xfrm>
              <a:off x="1872" y="3024"/>
              <a:ext cx="0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63" name="Line 97"/>
            <p:cNvSpPr>
              <a:spLocks noChangeShapeType="1"/>
            </p:cNvSpPr>
            <p:nvPr/>
          </p:nvSpPr>
          <p:spPr bwMode="auto">
            <a:xfrm>
              <a:off x="1776" y="3120"/>
              <a:ext cx="19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29922" name="Group 98"/>
          <p:cNvGrpSpPr>
            <a:grpSpLocks/>
          </p:cNvGrpSpPr>
          <p:nvPr/>
        </p:nvGrpSpPr>
        <p:grpSpPr bwMode="auto">
          <a:xfrm>
            <a:off x="7239000" y="3200400"/>
            <a:ext cx="152400" cy="152400"/>
            <a:chOff x="1728" y="2976"/>
            <a:chExt cx="288" cy="288"/>
          </a:xfrm>
        </p:grpSpPr>
        <p:sp>
          <p:nvSpPr>
            <p:cNvPr id="14458" name="Oval 99"/>
            <p:cNvSpPr>
              <a:spLocks noChangeArrowheads="1"/>
            </p:cNvSpPr>
            <p:nvPr/>
          </p:nvSpPr>
          <p:spPr bwMode="auto">
            <a:xfrm>
              <a:off x="1728" y="2976"/>
              <a:ext cx="288" cy="288"/>
            </a:xfrm>
            <a:prstGeom prst="ellipse">
              <a:avLst/>
            </a:prstGeom>
            <a:solidFill>
              <a:srgbClr val="FFFF99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459" name="Line 100"/>
            <p:cNvSpPr>
              <a:spLocks noChangeShapeType="1"/>
            </p:cNvSpPr>
            <p:nvPr/>
          </p:nvSpPr>
          <p:spPr bwMode="auto">
            <a:xfrm>
              <a:off x="1872" y="3024"/>
              <a:ext cx="0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60" name="Line 101"/>
            <p:cNvSpPr>
              <a:spLocks noChangeShapeType="1"/>
            </p:cNvSpPr>
            <p:nvPr/>
          </p:nvSpPr>
          <p:spPr bwMode="auto">
            <a:xfrm>
              <a:off x="1776" y="3120"/>
              <a:ext cx="19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29926" name="Group 102"/>
          <p:cNvGrpSpPr>
            <a:grpSpLocks/>
          </p:cNvGrpSpPr>
          <p:nvPr/>
        </p:nvGrpSpPr>
        <p:grpSpPr bwMode="auto">
          <a:xfrm>
            <a:off x="6172200" y="3124200"/>
            <a:ext cx="152400" cy="152400"/>
            <a:chOff x="1728" y="2976"/>
            <a:chExt cx="288" cy="288"/>
          </a:xfrm>
        </p:grpSpPr>
        <p:sp>
          <p:nvSpPr>
            <p:cNvPr id="14455" name="Oval 103"/>
            <p:cNvSpPr>
              <a:spLocks noChangeArrowheads="1"/>
            </p:cNvSpPr>
            <p:nvPr/>
          </p:nvSpPr>
          <p:spPr bwMode="auto">
            <a:xfrm>
              <a:off x="1728" y="2976"/>
              <a:ext cx="288" cy="288"/>
            </a:xfrm>
            <a:prstGeom prst="ellipse">
              <a:avLst/>
            </a:prstGeom>
            <a:solidFill>
              <a:srgbClr val="FFFF99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456" name="Line 104"/>
            <p:cNvSpPr>
              <a:spLocks noChangeShapeType="1"/>
            </p:cNvSpPr>
            <p:nvPr/>
          </p:nvSpPr>
          <p:spPr bwMode="auto">
            <a:xfrm>
              <a:off x="1872" y="3024"/>
              <a:ext cx="0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57" name="Line 105"/>
            <p:cNvSpPr>
              <a:spLocks noChangeShapeType="1"/>
            </p:cNvSpPr>
            <p:nvPr/>
          </p:nvSpPr>
          <p:spPr bwMode="auto">
            <a:xfrm>
              <a:off x="1776" y="3120"/>
              <a:ext cx="19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29930" name="Group 106"/>
          <p:cNvGrpSpPr>
            <a:grpSpLocks/>
          </p:cNvGrpSpPr>
          <p:nvPr/>
        </p:nvGrpSpPr>
        <p:grpSpPr bwMode="auto">
          <a:xfrm>
            <a:off x="7543800" y="3200400"/>
            <a:ext cx="152400" cy="152400"/>
            <a:chOff x="1728" y="2976"/>
            <a:chExt cx="288" cy="288"/>
          </a:xfrm>
        </p:grpSpPr>
        <p:sp>
          <p:nvSpPr>
            <p:cNvPr id="14452" name="Oval 107"/>
            <p:cNvSpPr>
              <a:spLocks noChangeArrowheads="1"/>
            </p:cNvSpPr>
            <p:nvPr/>
          </p:nvSpPr>
          <p:spPr bwMode="auto">
            <a:xfrm>
              <a:off x="1728" y="2976"/>
              <a:ext cx="288" cy="288"/>
            </a:xfrm>
            <a:prstGeom prst="ellipse">
              <a:avLst/>
            </a:prstGeom>
            <a:solidFill>
              <a:srgbClr val="FFFF99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453" name="Line 108"/>
            <p:cNvSpPr>
              <a:spLocks noChangeShapeType="1"/>
            </p:cNvSpPr>
            <p:nvPr/>
          </p:nvSpPr>
          <p:spPr bwMode="auto">
            <a:xfrm>
              <a:off x="1872" y="3024"/>
              <a:ext cx="0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54" name="Line 109"/>
            <p:cNvSpPr>
              <a:spLocks noChangeShapeType="1"/>
            </p:cNvSpPr>
            <p:nvPr/>
          </p:nvSpPr>
          <p:spPr bwMode="auto">
            <a:xfrm>
              <a:off x="1776" y="3120"/>
              <a:ext cx="19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29934" name="Group 110"/>
          <p:cNvGrpSpPr>
            <a:grpSpLocks/>
          </p:cNvGrpSpPr>
          <p:nvPr/>
        </p:nvGrpSpPr>
        <p:grpSpPr bwMode="auto">
          <a:xfrm>
            <a:off x="5867400" y="3200400"/>
            <a:ext cx="152400" cy="152400"/>
            <a:chOff x="1728" y="2976"/>
            <a:chExt cx="288" cy="288"/>
          </a:xfrm>
        </p:grpSpPr>
        <p:sp>
          <p:nvSpPr>
            <p:cNvPr id="14449" name="Oval 111"/>
            <p:cNvSpPr>
              <a:spLocks noChangeArrowheads="1"/>
            </p:cNvSpPr>
            <p:nvPr/>
          </p:nvSpPr>
          <p:spPr bwMode="auto">
            <a:xfrm>
              <a:off x="1728" y="2976"/>
              <a:ext cx="288" cy="288"/>
            </a:xfrm>
            <a:prstGeom prst="ellipse">
              <a:avLst/>
            </a:prstGeom>
            <a:solidFill>
              <a:srgbClr val="FFFF99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450" name="Line 112"/>
            <p:cNvSpPr>
              <a:spLocks noChangeShapeType="1"/>
            </p:cNvSpPr>
            <p:nvPr/>
          </p:nvSpPr>
          <p:spPr bwMode="auto">
            <a:xfrm>
              <a:off x="1872" y="3024"/>
              <a:ext cx="0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51" name="Line 113"/>
            <p:cNvSpPr>
              <a:spLocks noChangeShapeType="1"/>
            </p:cNvSpPr>
            <p:nvPr/>
          </p:nvSpPr>
          <p:spPr bwMode="auto">
            <a:xfrm>
              <a:off x="1776" y="3120"/>
              <a:ext cx="19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29938" name="Group 114"/>
          <p:cNvGrpSpPr>
            <a:grpSpLocks/>
          </p:cNvGrpSpPr>
          <p:nvPr/>
        </p:nvGrpSpPr>
        <p:grpSpPr bwMode="auto">
          <a:xfrm>
            <a:off x="4800600" y="3810000"/>
            <a:ext cx="152400" cy="152400"/>
            <a:chOff x="3072" y="3120"/>
            <a:chExt cx="96" cy="96"/>
          </a:xfrm>
        </p:grpSpPr>
        <p:sp>
          <p:nvSpPr>
            <p:cNvPr id="14447" name="Oval 115"/>
            <p:cNvSpPr>
              <a:spLocks noChangeArrowheads="1"/>
            </p:cNvSpPr>
            <p:nvPr/>
          </p:nvSpPr>
          <p:spPr bwMode="auto">
            <a:xfrm>
              <a:off x="3072" y="3120"/>
              <a:ext cx="96" cy="96"/>
            </a:xfrm>
            <a:prstGeom prst="ellipse">
              <a:avLst/>
            </a:prstGeom>
            <a:solidFill>
              <a:srgbClr val="FFFF99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448" name="Line 116"/>
            <p:cNvSpPr>
              <a:spLocks noChangeShapeType="1"/>
            </p:cNvSpPr>
            <p:nvPr/>
          </p:nvSpPr>
          <p:spPr bwMode="auto">
            <a:xfrm>
              <a:off x="3088" y="3168"/>
              <a:ext cx="6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29941" name="Group 117"/>
          <p:cNvGrpSpPr>
            <a:grpSpLocks/>
          </p:cNvGrpSpPr>
          <p:nvPr/>
        </p:nvGrpSpPr>
        <p:grpSpPr bwMode="auto">
          <a:xfrm>
            <a:off x="5029200" y="3810000"/>
            <a:ext cx="152400" cy="152400"/>
            <a:chOff x="3072" y="3120"/>
            <a:chExt cx="96" cy="96"/>
          </a:xfrm>
        </p:grpSpPr>
        <p:sp>
          <p:nvSpPr>
            <p:cNvPr id="14445" name="Oval 118"/>
            <p:cNvSpPr>
              <a:spLocks noChangeArrowheads="1"/>
            </p:cNvSpPr>
            <p:nvPr/>
          </p:nvSpPr>
          <p:spPr bwMode="auto">
            <a:xfrm>
              <a:off x="3072" y="3120"/>
              <a:ext cx="96" cy="96"/>
            </a:xfrm>
            <a:prstGeom prst="ellipse">
              <a:avLst/>
            </a:prstGeom>
            <a:solidFill>
              <a:srgbClr val="FFFF99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446" name="Line 119"/>
            <p:cNvSpPr>
              <a:spLocks noChangeShapeType="1"/>
            </p:cNvSpPr>
            <p:nvPr/>
          </p:nvSpPr>
          <p:spPr bwMode="auto">
            <a:xfrm>
              <a:off x="3088" y="3168"/>
              <a:ext cx="6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29944" name="Group 120"/>
          <p:cNvGrpSpPr>
            <a:grpSpLocks/>
          </p:cNvGrpSpPr>
          <p:nvPr/>
        </p:nvGrpSpPr>
        <p:grpSpPr bwMode="auto">
          <a:xfrm>
            <a:off x="5257800" y="3886200"/>
            <a:ext cx="152400" cy="152400"/>
            <a:chOff x="3072" y="3120"/>
            <a:chExt cx="96" cy="96"/>
          </a:xfrm>
        </p:grpSpPr>
        <p:sp>
          <p:nvSpPr>
            <p:cNvPr id="14443" name="Oval 121"/>
            <p:cNvSpPr>
              <a:spLocks noChangeArrowheads="1"/>
            </p:cNvSpPr>
            <p:nvPr/>
          </p:nvSpPr>
          <p:spPr bwMode="auto">
            <a:xfrm>
              <a:off x="3072" y="3120"/>
              <a:ext cx="96" cy="96"/>
            </a:xfrm>
            <a:prstGeom prst="ellipse">
              <a:avLst/>
            </a:prstGeom>
            <a:solidFill>
              <a:srgbClr val="FFFF99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444" name="Line 122"/>
            <p:cNvSpPr>
              <a:spLocks noChangeShapeType="1"/>
            </p:cNvSpPr>
            <p:nvPr/>
          </p:nvSpPr>
          <p:spPr bwMode="auto">
            <a:xfrm>
              <a:off x="3088" y="3168"/>
              <a:ext cx="6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29947" name="Group 123"/>
          <p:cNvGrpSpPr>
            <a:grpSpLocks/>
          </p:cNvGrpSpPr>
          <p:nvPr/>
        </p:nvGrpSpPr>
        <p:grpSpPr bwMode="auto">
          <a:xfrm>
            <a:off x="5486400" y="3886200"/>
            <a:ext cx="152400" cy="152400"/>
            <a:chOff x="3072" y="3120"/>
            <a:chExt cx="96" cy="96"/>
          </a:xfrm>
        </p:grpSpPr>
        <p:sp>
          <p:nvSpPr>
            <p:cNvPr id="14441" name="Oval 124"/>
            <p:cNvSpPr>
              <a:spLocks noChangeArrowheads="1"/>
            </p:cNvSpPr>
            <p:nvPr/>
          </p:nvSpPr>
          <p:spPr bwMode="auto">
            <a:xfrm>
              <a:off x="3072" y="3120"/>
              <a:ext cx="96" cy="96"/>
            </a:xfrm>
            <a:prstGeom prst="ellipse">
              <a:avLst/>
            </a:prstGeom>
            <a:solidFill>
              <a:srgbClr val="FFFF99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442" name="Line 125"/>
            <p:cNvSpPr>
              <a:spLocks noChangeShapeType="1"/>
            </p:cNvSpPr>
            <p:nvPr/>
          </p:nvSpPr>
          <p:spPr bwMode="auto">
            <a:xfrm>
              <a:off x="3088" y="3168"/>
              <a:ext cx="6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29950" name="Group 126"/>
          <p:cNvGrpSpPr>
            <a:grpSpLocks/>
          </p:cNvGrpSpPr>
          <p:nvPr/>
        </p:nvGrpSpPr>
        <p:grpSpPr bwMode="auto">
          <a:xfrm>
            <a:off x="5715000" y="3810000"/>
            <a:ext cx="152400" cy="152400"/>
            <a:chOff x="3072" y="3120"/>
            <a:chExt cx="96" cy="96"/>
          </a:xfrm>
        </p:grpSpPr>
        <p:sp>
          <p:nvSpPr>
            <p:cNvPr id="14439" name="Oval 127"/>
            <p:cNvSpPr>
              <a:spLocks noChangeArrowheads="1"/>
            </p:cNvSpPr>
            <p:nvPr/>
          </p:nvSpPr>
          <p:spPr bwMode="auto">
            <a:xfrm>
              <a:off x="3072" y="3120"/>
              <a:ext cx="96" cy="96"/>
            </a:xfrm>
            <a:prstGeom prst="ellipse">
              <a:avLst/>
            </a:prstGeom>
            <a:solidFill>
              <a:srgbClr val="FFFF99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440" name="Line 128"/>
            <p:cNvSpPr>
              <a:spLocks noChangeShapeType="1"/>
            </p:cNvSpPr>
            <p:nvPr/>
          </p:nvSpPr>
          <p:spPr bwMode="auto">
            <a:xfrm>
              <a:off x="3088" y="3168"/>
              <a:ext cx="6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29953" name="Group 129"/>
          <p:cNvGrpSpPr>
            <a:grpSpLocks/>
          </p:cNvGrpSpPr>
          <p:nvPr/>
        </p:nvGrpSpPr>
        <p:grpSpPr bwMode="auto">
          <a:xfrm>
            <a:off x="5943600" y="3733800"/>
            <a:ext cx="152400" cy="152400"/>
            <a:chOff x="3072" y="3120"/>
            <a:chExt cx="96" cy="96"/>
          </a:xfrm>
        </p:grpSpPr>
        <p:sp>
          <p:nvSpPr>
            <p:cNvPr id="14437" name="Oval 130"/>
            <p:cNvSpPr>
              <a:spLocks noChangeArrowheads="1"/>
            </p:cNvSpPr>
            <p:nvPr/>
          </p:nvSpPr>
          <p:spPr bwMode="auto">
            <a:xfrm>
              <a:off x="3072" y="3120"/>
              <a:ext cx="96" cy="96"/>
            </a:xfrm>
            <a:prstGeom prst="ellipse">
              <a:avLst/>
            </a:prstGeom>
            <a:solidFill>
              <a:srgbClr val="FFFF99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438" name="Line 131"/>
            <p:cNvSpPr>
              <a:spLocks noChangeShapeType="1"/>
            </p:cNvSpPr>
            <p:nvPr/>
          </p:nvSpPr>
          <p:spPr bwMode="auto">
            <a:xfrm>
              <a:off x="3088" y="3168"/>
              <a:ext cx="6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29956" name="Group 132"/>
          <p:cNvGrpSpPr>
            <a:grpSpLocks/>
          </p:cNvGrpSpPr>
          <p:nvPr/>
        </p:nvGrpSpPr>
        <p:grpSpPr bwMode="auto">
          <a:xfrm>
            <a:off x="6096000" y="3581400"/>
            <a:ext cx="152400" cy="152400"/>
            <a:chOff x="3072" y="3120"/>
            <a:chExt cx="96" cy="96"/>
          </a:xfrm>
        </p:grpSpPr>
        <p:sp>
          <p:nvSpPr>
            <p:cNvPr id="14435" name="Oval 133"/>
            <p:cNvSpPr>
              <a:spLocks noChangeArrowheads="1"/>
            </p:cNvSpPr>
            <p:nvPr/>
          </p:nvSpPr>
          <p:spPr bwMode="auto">
            <a:xfrm>
              <a:off x="3072" y="3120"/>
              <a:ext cx="96" cy="96"/>
            </a:xfrm>
            <a:prstGeom prst="ellipse">
              <a:avLst/>
            </a:prstGeom>
            <a:solidFill>
              <a:srgbClr val="FFFF99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436" name="Line 134"/>
            <p:cNvSpPr>
              <a:spLocks noChangeShapeType="1"/>
            </p:cNvSpPr>
            <p:nvPr/>
          </p:nvSpPr>
          <p:spPr bwMode="auto">
            <a:xfrm>
              <a:off x="3088" y="3168"/>
              <a:ext cx="6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29959" name="Group 135"/>
          <p:cNvGrpSpPr>
            <a:grpSpLocks/>
          </p:cNvGrpSpPr>
          <p:nvPr/>
        </p:nvGrpSpPr>
        <p:grpSpPr bwMode="auto">
          <a:xfrm>
            <a:off x="6324600" y="3505200"/>
            <a:ext cx="152400" cy="152400"/>
            <a:chOff x="3072" y="3120"/>
            <a:chExt cx="96" cy="96"/>
          </a:xfrm>
        </p:grpSpPr>
        <p:sp>
          <p:nvSpPr>
            <p:cNvPr id="14433" name="Oval 136"/>
            <p:cNvSpPr>
              <a:spLocks noChangeArrowheads="1"/>
            </p:cNvSpPr>
            <p:nvPr/>
          </p:nvSpPr>
          <p:spPr bwMode="auto">
            <a:xfrm>
              <a:off x="3072" y="3120"/>
              <a:ext cx="96" cy="96"/>
            </a:xfrm>
            <a:prstGeom prst="ellipse">
              <a:avLst/>
            </a:prstGeom>
            <a:solidFill>
              <a:srgbClr val="FFFF99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434" name="Line 137"/>
            <p:cNvSpPr>
              <a:spLocks noChangeShapeType="1"/>
            </p:cNvSpPr>
            <p:nvPr/>
          </p:nvSpPr>
          <p:spPr bwMode="auto">
            <a:xfrm>
              <a:off x="3088" y="3168"/>
              <a:ext cx="6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29962" name="Group 138"/>
          <p:cNvGrpSpPr>
            <a:grpSpLocks/>
          </p:cNvGrpSpPr>
          <p:nvPr/>
        </p:nvGrpSpPr>
        <p:grpSpPr bwMode="auto">
          <a:xfrm>
            <a:off x="6477000" y="3581400"/>
            <a:ext cx="152400" cy="152400"/>
            <a:chOff x="3072" y="3120"/>
            <a:chExt cx="96" cy="96"/>
          </a:xfrm>
        </p:grpSpPr>
        <p:sp>
          <p:nvSpPr>
            <p:cNvPr id="14431" name="Oval 139"/>
            <p:cNvSpPr>
              <a:spLocks noChangeArrowheads="1"/>
            </p:cNvSpPr>
            <p:nvPr/>
          </p:nvSpPr>
          <p:spPr bwMode="auto">
            <a:xfrm>
              <a:off x="3072" y="3120"/>
              <a:ext cx="96" cy="96"/>
            </a:xfrm>
            <a:prstGeom prst="ellipse">
              <a:avLst/>
            </a:prstGeom>
            <a:solidFill>
              <a:srgbClr val="FFFF99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432" name="Line 140"/>
            <p:cNvSpPr>
              <a:spLocks noChangeShapeType="1"/>
            </p:cNvSpPr>
            <p:nvPr/>
          </p:nvSpPr>
          <p:spPr bwMode="auto">
            <a:xfrm>
              <a:off x="3088" y="3168"/>
              <a:ext cx="6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29965" name="Group 141"/>
          <p:cNvGrpSpPr>
            <a:grpSpLocks/>
          </p:cNvGrpSpPr>
          <p:nvPr/>
        </p:nvGrpSpPr>
        <p:grpSpPr bwMode="auto">
          <a:xfrm>
            <a:off x="6705600" y="3505200"/>
            <a:ext cx="152400" cy="152400"/>
            <a:chOff x="3072" y="3120"/>
            <a:chExt cx="96" cy="96"/>
          </a:xfrm>
        </p:grpSpPr>
        <p:sp>
          <p:nvSpPr>
            <p:cNvPr id="14429" name="Oval 142"/>
            <p:cNvSpPr>
              <a:spLocks noChangeArrowheads="1"/>
            </p:cNvSpPr>
            <p:nvPr/>
          </p:nvSpPr>
          <p:spPr bwMode="auto">
            <a:xfrm>
              <a:off x="3072" y="3120"/>
              <a:ext cx="96" cy="96"/>
            </a:xfrm>
            <a:prstGeom prst="ellipse">
              <a:avLst/>
            </a:prstGeom>
            <a:solidFill>
              <a:srgbClr val="FFFF99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430" name="Line 143"/>
            <p:cNvSpPr>
              <a:spLocks noChangeShapeType="1"/>
            </p:cNvSpPr>
            <p:nvPr/>
          </p:nvSpPr>
          <p:spPr bwMode="auto">
            <a:xfrm>
              <a:off x="3088" y="3168"/>
              <a:ext cx="6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29968" name="Group 144"/>
          <p:cNvGrpSpPr>
            <a:grpSpLocks/>
          </p:cNvGrpSpPr>
          <p:nvPr/>
        </p:nvGrpSpPr>
        <p:grpSpPr bwMode="auto">
          <a:xfrm>
            <a:off x="6934200" y="3581400"/>
            <a:ext cx="152400" cy="152400"/>
            <a:chOff x="3072" y="3120"/>
            <a:chExt cx="96" cy="96"/>
          </a:xfrm>
        </p:grpSpPr>
        <p:sp>
          <p:nvSpPr>
            <p:cNvPr id="14427" name="Oval 145"/>
            <p:cNvSpPr>
              <a:spLocks noChangeArrowheads="1"/>
            </p:cNvSpPr>
            <p:nvPr/>
          </p:nvSpPr>
          <p:spPr bwMode="auto">
            <a:xfrm>
              <a:off x="3072" y="3120"/>
              <a:ext cx="96" cy="96"/>
            </a:xfrm>
            <a:prstGeom prst="ellipse">
              <a:avLst/>
            </a:prstGeom>
            <a:solidFill>
              <a:srgbClr val="FFFF99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428" name="Line 146"/>
            <p:cNvSpPr>
              <a:spLocks noChangeShapeType="1"/>
            </p:cNvSpPr>
            <p:nvPr/>
          </p:nvSpPr>
          <p:spPr bwMode="auto">
            <a:xfrm>
              <a:off x="3088" y="3168"/>
              <a:ext cx="6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29971" name="Group 147"/>
          <p:cNvGrpSpPr>
            <a:grpSpLocks/>
          </p:cNvGrpSpPr>
          <p:nvPr/>
        </p:nvGrpSpPr>
        <p:grpSpPr bwMode="auto">
          <a:xfrm>
            <a:off x="7162800" y="3581400"/>
            <a:ext cx="152400" cy="152400"/>
            <a:chOff x="3072" y="3120"/>
            <a:chExt cx="96" cy="96"/>
          </a:xfrm>
        </p:grpSpPr>
        <p:sp>
          <p:nvSpPr>
            <p:cNvPr id="14425" name="Oval 148"/>
            <p:cNvSpPr>
              <a:spLocks noChangeArrowheads="1"/>
            </p:cNvSpPr>
            <p:nvPr/>
          </p:nvSpPr>
          <p:spPr bwMode="auto">
            <a:xfrm>
              <a:off x="3072" y="3120"/>
              <a:ext cx="96" cy="96"/>
            </a:xfrm>
            <a:prstGeom prst="ellipse">
              <a:avLst/>
            </a:prstGeom>
            <a:solidFill>
              <a:srgbClr val="FFFF99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426" name="Line 149"/>
            <p:cNvSpPr>
              <a:spLocks noChangeShapeType="1"/>
            </p:cNvSpPr>
            <p:nvPr/>
          </p:nvSpPr>
          <p:spPr bwMode="auto">
            <a:xfrm>
              <a:off x="3088" y="3168"/>
              <a:ext cx="6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29974" name="Group 150"/>
          <p:cNvGrpSpPr>
            <a:grpSpLocks/>
          </p:cNvGrpSpPr>
          <p:nvPr/>
        </p:nvGrpSpPr>
        <p:grpSpPr bwMode="auto">
          <a:xfrm>
            <a:off x="7391400" y="3581400"/>
            <a:ext cx="152400" cy="152400"/>
            <a:chOff x="3072" y="3120"/>
            <a:chExt cx="96" cy="96"/>
          </a:xfrm>
        </p:grpSpPr>
        <p:sp>
          <p:nvSpPr>
            <p:cNvPr id="14423" name="Oval 151"/>
            <p:cNvSpPr>
              <a:spLocks noChangeArrowheads="1"/>
            </p:cNvSpPr>
            <p:nvPr/>
          </p:nvSpPr>
          <p:spPr bwMode="auto">
            <a:xfrm>
              <a:off x="3072" y="3120"/>
              <a:ext cx="96" cy="96"/>
            </a:xfrm>
            <a:prstGeom prst="ellipse">
              <a:avLst/>
            </a:prstGeom>
            <a:solidFill>
              <a:srgbClr val="FFFF99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424" name="Line 152"/>
            <p:cNvSpPr>
              <a:spLocks noChangeShapeType="1"/>
            </p:cNvSpPr>
            <p:nvPr/>
          </p:nvSpPr>
          <p:spPr bwMode="auto">
            <a:xfrm>
              <a:off x="3088" y="3168"/>
              <a:ext cx="6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29977" name="Group 153"/>
          <p:cNvGrpSpPr>
            <a:grpSpLocks/>
          </p:cNvGrpSpPr>
          <p:nvPr/>
        </p:nvGrpSpPr>
        <p:grpSpPr bwMode="auto">
          <a:xfrm>
            <a:off x="7543800" y="3733800"/>
            <a:ext cx="152400" cy="152400"/>
            <a:chOff x="3072" y="3120"/>
            <a:chExt cx="96" cy="96"/>
          </a:xfrm>
        </p:grpSpPr>
        <p:sp>
          <p:nvSpPr>
            <p:cNvPr id="14421" name="Oval 154"/>
            <p:cNvSpPr>
              <a:spLocks noChangeArrowheads="1"/>
            </p:cNvSpPr>
            <p:nvPr/>
          </p:nvSpPr>
          <p:spPr bwMode="auto">
            <a:xfrm>
              <a:off x="3072" y="3120"/>
              <a:ext cx="96" cy="96"/>
            </a:xfrm>
            <a:prstGeom prst="ellipse">
              <a:avLst/>
            </a:prstGeom>
            <a:solidFill>
              <a:srgbClr val="FFFF99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422" name="Line 155"/>
            <p:cNvSpPr>
              <a:spLocks noChangeShapeType="1"/>
            </p:cNvSpPr>
            <p:nvPr/>
          </p:nvSpPr>
          <p:spPr bwMode="auto">
            <a:xfrm>
              <a:off x="3088" y="3168"/>
              <a:ext cx="6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29980" name="Group 156"/>
          <p:cNvGrpSpPr>
            <a:grpSpLocks/>
          </p:cNvGrpSpPr>
          <p:nvPr/>
        </p:nvGrpSpPr>
        <p:grpSpPr bwMode="auto">
          <a:xfrm>
            <a:off x="7696200" y="3810000"/>
            <a:ext cx="152400" cy="152400"/>
            <a:chOff x="3072" y="3120"/>
            <a:chExt cx="96" cy="96"/>
          </a:xfrm>
        </p:grpSpPr>
        <p:sp>
          <p:nvSpPr>
            <p:cNvPr id="14419" name="Oval 157"/>
            <p:cNvSpPr>
              <a:spLocks noChangeArrowheads="1"/>
            </p:cNvSpPr>
            <p:nvPr/>
          </p:nvSpPr>
          <p:spPr bwMode="auto">
            <a:xfrm>
              <a:off x="3072" y="3120"/>
              <a:ext cx="96" cy="96"/>
            </a:xfrm>
            <a:prstGeom prst="ellipse">
              <a:avLst/>
            </a:prstGeom>
            <a:solidFill>
              <a:srgbClr val="FFFF99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420" name="Line 158"/>
            <p:cNvSpPr>
              <a:spLocks noChangeShapeType="1"/>
            </p:cNvSpPr>
            <p:nvPr/>
          </p:nvSpPr>
          <p:spPr bwMode="auto">
            <a:xfrm>
              <a:off x="3088" y="3168"/>
              <a:ext cx="6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29983" name="Group 159"/>
          <p:cNvGrpSpPr>
            <a:grpSpLocks/>
          </p:cNvGrpSpPr>
          <p:nvPr/>
        </p:nvGrpSpPr>
        <p:grpSpPr bwMode="auto">
          <a:xfrm>
            <a:off x="7924800" y="3886200"/>
            <a:ext cx="152400" cy="152400"/>
            <a:chOff x="3072" y="3120"/>
            <a:chExt cx="96" cy="96"/>
          </a:xfrm>
        </p:grpSpPr>
        <p:sp>
          <p:nvSpPr>
            <p:cNvPr id="14417" name="Oval 160"/>
            <p:cNvSpPr>
              <a:spLocks noChangeArrowheads="1"/>
            </p:cNvSpPr>
            <p:nvPr/>
          </p:nvSpPr>
          <p:spPr bwMode="auto">
            <a:xfrm>
              <a:off x="3072" y="3120"/>
              <a:ext cx="96" cy="96"/>
            </a:xfrm>
            <a:prstGeom prst="ellipse">
              <a:avLst/>
            </a:prstGeom>
            <a:solidFill>
              <a:srgbClr val="FFFF99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418" name="Line 161"/>
            <p:cNvSpPr>
              <a:spLocks noChangeShapeType="1"/>
            </p:cNvSpPr>
            <p:nvPr/>
          </p:nvSpPr>
          <p:spPr bwMode="auto">
            <a:xfrm>
              <a:off x="3088" y="3168"/>
              <a:ext cx="6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29986" name="Group 162"/>
          <p:cNvGrpSpPr>
            <a:grpSpLocks/>
          </p:cNvGrpSpPr>
          <p:nvPr/>
        </p:nvGrpSpPr>
        <p:grpSpPr bwMode="auto">
          <a:xfrm>
            <a:off x="8153400" y="3810000"/>
            <a:ext cx="152400" cy="152400"/>
            <a:chOff x="3072" y="3120"/>
            <a:chExt cx="96" cy="96"/>
          </a:xfrm>
        </p:grpSpPr>
        <p:sp>
          <p:nvSpPr>
            <p:cNvPr id="14415" name="Oval 163"/>
            <p:cNvSpPr>
              <a:spLocks noChangeArrowheads="1"/>
            </p:cNvSpPr>
            <p:nvPr/>
          </p:nvSpPr>
          <p:spPr bwMode="auto">
            <a:xfrm>
              <a:off x="3072" y="3120"/>
              <a:ext cx="96" cy="96"/>
            </a:xfrm>
            <a:prstGeom prst="ellipse">
              <a:avLst/>
            </a:prstGeom>
            <a:solidFill>
              <a:srgbClr val="FFFF99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416" name="Line 164"/>
            <p:cNvSpPr>
              <a:spLocks noChangeShapeType="1"/>
            </p:cNvSpPr>
            <p:nvPr/>
          </p:nvSpPr>
          <p:spPr bwMode="auto">
            <a:xfrm>
              <a:off x="3088" y="3168"/>
              <a:ext cx="6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29989" name="Group 165"/>
          <p:cNvGrpSpPr>
            <a:grpSpLocks/>
          </p:cNvGrpSpPr>
          <p:nvPr/>
        </p:nvGrpSpPr>
        <p:grpSpPr bwMode="auto">
          <a:xfrm>
            <a:off x="8382000" y="3810000"/>
            <a:ext cx="152400" cy="152400"/>
            <a:chOff x="3072" y="3120"/>
            <a:chExt cx="96" cy="96"/>
          </a:xfrm>
        </p:grpSpPr>
        <p:sp>
          <p:nvSpPr>
            <p:cNvPr id="14413" name="Oval 166"/>
            <p:cNvSpPr>
              <a:spLocks noChangeArrowheads="1"/>
            </p:cNvSpPr>
            <p:nvPr/>
          </p:nvSpPr>
          <p:spPr bwMode="auto">
            <a:xfrm>
              <a:off x="3072" y="3120"/>
              <a:ext cx="96" cy="96"/>
            </a:xfrm>
            <a:prstGeom prst="ellipse">
              <a:avLst/>
            </a:prstGeom>
            <a:solidFill>
              <a:srgbClr val="FFFF99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414" name="Line 167"/>
            <p:cNvSpPr>
              <a:spLocks noChangeShapeType="1"/>
            </p:cNvSpPr>
            <p:nvPr/>
          </p:nvSpPr>
          <p:spPr bwMode="auto">
            <a:xfrm>
              <a:off x="3088" y="3168"/>
              <a:ext cx="6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29992" name="Group 168"/>
          <p:cNvGrpSpPr>
            <a:grpSpLocks/>
          </p:cNvGrpSpPr>
          <p:nvPr/>
        </p:nvGrpSpPr>
        <p:grpSpPr bwMode="auto">
          <a:xfrm>
            <a:off x="8610600" y="3810000"/>
            <a:ext cx="152400" cy="152400"/>
            <a:chOff x="3072" y="3120"/>
            <a:chExt cx="96" cy="96"/>
          </a:xfrm>
        </p:grpSpPr>
        <p:sp>
          <p:nvSpPr>
            <p:cNvPr id="14411" name="Oval 169"/>
            <p:cNvSpPr>
              <a:spLocks noChangeArrowheads="1"/>
            </p:cNvSpPr>
            <p:nvPr/>
          </p:nvSpPr>
          <p:spPr bwMode="auto">
            <a:xfrm>
              <a:off x="3072" y="3120"/>
              <a:ext cx="96" cy="96"/>
            </a:xfrm>
            <a:prstGeom prst="ellipse">
              <a:avLst/>
            </a:prstGeom>
            <a:solidFill>
              <a:srgbClr val="FFFF99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412" name="Line 170"/>
            <p:cNvSpPr>
              <a:spLocks noChangeShapeType="1"/>
            </p:cNvSpPr>
            <p:nvPr/>
          </p:nvSpPr>
          <p:spPr bwMode="auto">
            <a:xfrm>
              <a:off x="3088" y="3168"/>
              <a:ext cx="6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29996" name="Group 172"/>
          <p:cNvGrpSpPr>
            <a:grpSpLocks/>
          </p:cNvGrpSpPr>
          <p:nvPr/>
        </p:nvGrpSpPr>
        <p:grpSpPr bwMode="auto">
          <a:xfrm>
            <a:off x="5867400" y="3352800"/>
            <a:ext cx="152400" cy="152400"/>
            <a:chOff x="3072" y="3120"/>
            <a:chExt cx="96" cy="96"/>
          </a:xfrm>
        </p:grpSpPr>
        <p:sp>
          <p:nvSpPr>
            <p:cNvPr id="14409" name="Oval 173"/>
            <p:cNvSpPr>
              <a:spLocks noChangeArrowheads="1"/>
            </p:cNvSpPr>
            <p:nvPr/>
          </p:nvSpPr>
          <p:spPr bwMode="auto">
            <a:xfrm>
              <a:off x="3072" y="3120"/>
              <a:ext cx="96" cy="96"/>
            </a:xfrm>
            <a:prstGeom prst="ellipse">
              <a:avLst/>
            </a:prstGeom>
            <a:solidFill>
              <a:srgbClr val="FFFF99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410" name="Line 174"/>
            <p:cNvSpPr>
              <a:spLocks noChangeShapeType="1"/>
            </p:cNvSpPr>
            <p:nvPr/>
          </p:nvSpPr>
          <p:spPr bwMode="auto">
            <a:xfrm>
              <a:off x="3088" y="3168"/>
              <a:ext cx="6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29999" name="Group 175"/>
          <p:cNvGrpSpPr>
            <a:grpSpLocks/>
          </p:cNvGrpSpPr>
          <p:nvPr/>
        </p:nvGrpSpPr>
        <p:grpSpPr bwMode="auto">
          <a:xfrm>
            <a:off x="6172200" y="3352800"/>
            <a:ext cx="152400" cy="152400"/>
            <a:chOff x="3072" y="3120"/>
            <a:chExt cx="96" cy="96"/>
          </a:xfrm>
        </p:grpSpPr>
        <p:sp>
          <p:nvSpPr>
            <p:cNvPr id="14407" name="Oval 176"/>
            <p:cNvSpPr>
              <a:spLocks noChangeArrowheads="1"/>
            </p:cNvSpPr>
            <p:nvPr/>
          </p:nvSpPr>
          <p:spPr bwMode="auto">
            <a:xfrm>
              <a:off x="3072" y="3120"/>
              <a:ext cx="96" cy="96"/>
            </a:xfrm>
            <a:prstGeom prst="ellipse">
              <a:avLst/>
            </a:prstGeom>
            <a:solidFill>
              <a:srgbClr val="FFFF99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408" name="Line 177"/>
            <p:cNvSpPr>
              <a:spLocks noChangeShapeType="1"/>
            </p:cNvSpPr>
            <p:nvPr/>
          </p:nvSpPr>
          <p:spPr bwMode="auto">
            <a:xfrm>
              <a:off x="3088" y="3168"/>
              <a:ext cx="6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30002" name="Group 178"/>
          <p:cNvGrpSpPr>
            <a:grpSpLocks/>
          </p:cNvGrpSpPr>
          <p:nvPr/>
        </p:nvGrpSpPr>
        <p:grpSpPr bwMode="auto">
          <a:xfrm>
            <a:off x="6477000" y="3352800"/>
            <a:ext cx="152400" cy="152400"/>
            <a:chOff x="3072" y="3120"/>
            <a:chExt cx="96" cy="96"/>
          </a:xfrm>
        </p:grpSpPr>
        <p:sp>
          <p:nvSpPr>
            <p:cNvPr id="14405" name="Oval 179"/>
            <p:cNvSpPr>
              <a:spLocks noChangeArrowheads="1"/>
            </p:cNvSpPr>
            <p:nvPr/>
          </p:nvSpPr>
          <p:spPr bwMode="auto">
            <a:xfrm>
              <a:off x="3072" y="3120"/>
              <a:ext cx="96" cy="96"/>
            </a:xfrm>
            <a:prstGeom prst="ellipse">
              <a:avLst/>
            </a:prstGeom>
            <a:solidFill>
              <a:srgbClr val="FFFF99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406" name="Line 180"/>
            <p:cNvSpPr>
              <a:spLocks noChangeShapeType="1"/>
            </p:cNvSpPr>
            <p:nvPr/>
          </p:nvSpPr>
          <p:spPr bwMode="auto">
            <a:xfrm>
              <a:off x="3088" y="3168"/>
              <a:ext cx="6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30005" name="Group 181"/>
          <p:cNvGrpSpPr>
            <a:grpSpLocks/>
          </p:cNvGrpSpPr>
          <p:nvPr/>
        </p:nvGrpSpPr>
        <p:grpSpPr bwMode="auto">
          <a:xfrm>
            <a:off x="7010400" y="3352800"/>
            <a:ext cx="152400" cy="152400"/>
            <a:chOff x="3072" y="3120"/>
            <a:chExt cx="96" cy="96"/>
          </a:xfrm>
        </p:grpSpPr>
        <p:sp>
          <p:nvSpPr>
            <p:cNvPr id="14403" name="Oval 182"/>
            <p:cNvSpPr>
              <a:spLocks noChangeArrowheads="1"/>
            </p:cNvSpPr>
            <p:nvPr/>
          </p:nvSpPr>
          <p:spPr bwMode="auto">
            <a:xfrm>
              <a:off x="3072" y="3120"/>
              <a:ext cx="96" cy="96"/>
            </a:xfrm>
            <a:prstGeom prst="ellipse">
              <a:avLst/>
            </a:prstGeom>
            <a:solidFill>
              <a:srgbClr val="FFFF99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404" name="Line 183"/>
            <p:cNvSpPr>
              <a:spLocks noChangeShapeType="1"/>
            </p:cNvSpPr>
            <p:nvPr/>
          </p:nvSpPr>
          <p:spPr bwMode="auto">
            <a:xfrm>
              <a:off x="3088" y="3168"/>
              <a:ext cx="6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30008" name="Group 184"/>
          <p:cNvGrpSpPr>
            <a:grpSpLocks/>
          </p:cNvGrpSpPr>
          <p:nvPr/>
        </p:nvGrpSpPr>
        <p:grpSpPr bwMode="auto">
          <a:xfrm>
            <a:off x="7239000" y="3352800"/>
            <a:ext cx="152400" cy="152400"/>
            <a:chOff x="3072" y="3120"/>
            <a:chExt cx="96" cy="96"/>
          </a:xfrm>
        </p:grpSpPr>
        <p:sp>
          <p:nvSpPr>
            <p:cNvPr id="14401" name="Oval 185"/>
            <p:cNvSpPr>
              <a:spLocks noChangeArrowheads="1"/>
            </p:cNvSpPr>
            <p:nvPr/>
          </p:nvSpPr>
          <p:spPr bwMode="auto">
            <a:xfrm>
              <a:off x="3072" y="3120"/>
              <a:ext cx="96" cy="96"/>
            </a:xfrm>
            <a:prstGeom prst="ellipse">
              <a:avLst/>
            </a:prstGeom>
            <a:solidFill>
              <a:srgbClr val="FFFF99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402" name="Line 186"/>
            <p:cNvSpPr>
              <a:spLocks noChangeShapeType="1"/>
            </p:cNvSpPr>
            <p:nvPr/>
          </p:nvSpPr>
          <p:spPr bwMode="auto">
            <a:xfrm>
              <a:off x="3088" y="3168"/>
              <a:ext cx="6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30011" name="Group 187"/>
          <p:cNvGrpSpPr>
            <a:grpSpLocks/>
          </p:cNvGrpSpPr>
          <p:nvPr/>
        </p:nvGrpSpPr>
        <p:grpSpPr bwMode="auto">
          <a:xfrm>
            <a:off x="7543800" y="3352800"/>
            <a:ext cx="152400" cy="152400"/>
            <a:chOff x="3072" y="3120"/>
            <a:chExt cx="96" cy="96"/>
          </a:xfrm>
        </p:grpSpPr>
        <p:sp>
          <p:nvSpPr>
            <p:cNvPr id="14399" name="Oval 188"/>
            <p:cNvSpPr>
              <a:spLocks noChangeArrowheads="1"/>
            </p:cNvSpPr>
            <p:nvPr/>
          </p:nvSpPr>
          <p:spPr bwMode="auto">
            <a:xfrm>
              <a:off x="3072" y="3120"/>
              <a:ext cx="96" cy="96"/>
            </a:xfrm>
            <a:prstGeom prst="ellipse">
              <a:avLst/>
            </a:prstGeom>
            <a:solidFill>
              <a:srgbClr val="FFFF99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400" name="Line 189"/>
            <p:cNvSpPr>
              <a:spLocks noChangeShapeType="1"/>
            </p:cNvSpPr>
            <p:nvPr/>
          </p:nvSpPr>
          <p:spPr bwMode="auto">
            <a:xfrm>
              <a:off x="3088" y="3168"/>
              <a:ext cx="6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30014" name="Rectangle 190"/>
          <p:cNvSpPr>
            <a:spLocks noChangeArrowheads="1"/>
          </p:cNvSpPr>
          <p:nvPr/>
        </p:nvSpPr>
        <p:spPr bwMode="auto">
          <a:xfrm>
            <a:off x="5943600" y="3429000"/>
            <a:ext cx="1676400" cy="76200"/>
          </a:xfrm>
          <a:prstGeom prst="rect">
            <a:avLst/>
          </a:prstGeom>
          <a:solidFill>
            <a:srgbClr val="00FF00"/>
          </a:solidFill>
          <a:ln w="76200">
            <a:solidFill>
              <a:srgbClr val="96969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0015" name="Freeform 191"/>
          <p:cNvSpPr>
            <a:spLocks/>
          </p:cNvSpPr>
          <p:nvPr/>
        </p:nvSpPr>
        <p:spPr bwMode="auto">
          <a:xfrm>
            <a:off x="5410200" y="3403600"/>
            <a:ext cx="2743200" cy="177800"/>
          </a:xfrm>
          <a:custGeom>
            <a:avLst/>
            <a:gdLst>
              <a:gd name="T0" fmla="*/ 0 w 1728"/>
              <a:gd name="T1" fmla="*/ 282257500 h 112"/>
              <a:gd name="T2" fmla="*/ 1209675000 w 1728"/>
              <a:gd name="T3" fmla="*/ 40322500 h 112"/>
              <a:gd name="T4" fmla="*/ 2147483647 w 1728"/>
              <a:gd name="T5" fmla="*/ 40322500 h 112"/>
              <a:gd name="T6" fmla="*/ 2147483647 w 1728"/>
              <a:gd name="T7" fmla="*/ 282257500 h 11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728" h="112">
                <a:moveTo>
                  <a:pt x="0" y="112"/>
                </a:moveTo>
                <a:cubicBezTo>
                  <a:pt x="136" y="72"/>
                  <a:pt x="272" y="32"/>
                  <a:pt x="480" y="16"/>
                </a:cubicBezTo>
                <a:cubicBezTo>
                  <a:pt x="688" y="0"/>
                  <a:pt x="1040" y="0"/>
                  <a:pt x="1248" y="16"/>
                </a:cubicBezTo>
                <a:cubicBezTo>
                  <a:pt x="1456" y="32"/>
                  <a:pt x="1592" y="72"/>
                  <a:pt x="1728" y="112"/>
                </a:cubicBezTo>
              </a:path>
            </a:pathLst>
          </a:custGeom>
          <a:noFill/>
          <a:ln w="76200" cmpd="sng">
            <a:solidFill>
              <a:srgbClr val="FF0000"/>
            </a:solidFill>
            <a:round/>
            <a:headEnd type="arrow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016" name="Text Box 192"/>
          <p:cNvSpPr txBox="1">
            <a:spLocks noChangeArrowheads="1"/>
          </p:cNvSpPr>
          <p:nvPr/>
        </p:nvSpPr>
        <p:spPr bwMode="auto">
          <a:xfrm>
            <a:off x="6248400" y="152400"/>
            <a:ext cx="2743200" cy="10064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0000"/>
                </a:solidFill>
              </a:rPr>
              <a:t>this induced channel is also known as an </a:t>
            </a:r>
            <a:r>
              <a:rPr lang="en-US" altLang="en-US" sz="2000" b="1">
                <a:solidFill>
                  <a:srgbClr val="3333FF"/>
                </a:solidFill>
              </a:rPr>
              <a:t>inversion layer</a:t>
            </a:r>
          </a:p>
        </p:txBody>
      </p:sp>
      <p:sp>
        <p:nvSpPr>
          <p:cNvPr id="1230017" name="Line 193"/>
          <p:cNvSpPr>
            <a:spLocks noChangeShapeType="1"/>
          </p:cNvSpPr>
          <p:nvPr/>
        </p:nvSpPr>
        <p:spPr bwMode="auto">
          <a:xfrm>
            <a:off x="7315200" y="1143000"/>
            <a:ext cx="0" cy="1905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7430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29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2299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2299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2300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2300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2300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2300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30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29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2298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9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2298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9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2298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9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2298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9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2298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9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2298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9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2298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9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12298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9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12298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9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12298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9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2298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9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2298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12298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12298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9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2298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9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12298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9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12298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9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2298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9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12299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9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12299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9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2299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12299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12299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2299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12299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12299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2299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12299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9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12299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9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2299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9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12299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9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12299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9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2299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9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1000"/>
                                        <p:tgtEl>
                                          <p:spTgt spid="12299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9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12299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9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2299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9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1000"/>
                                        <p:tgtEl>
                                          <p:spTgt spid="12299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9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1000"/>
                                        <p:tgtEl>
                                          <p:spTgt spid="12299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9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12299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9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1000"/>
                                        <p:tgtEl>
                                          <p:spTgt spid="12299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9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12299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9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12299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9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12299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9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12299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9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12299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9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1000"/>
                                        <p:tgtEl>
                                          <p:spTgt spid="12299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9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230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1230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1230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7" presetID="35" presetClass="emph" presetSubtype="0" repeatCount="indefinite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8" dur="2000" fill="hold"/>
                                        <p:tgtEl>
                                          <p:spTgt spid="1230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014" grpId="0" animBg="1"/>
      <p:bldP spid="1230015" grpId="0" animBg="1"/>
      <p:bldP spid="1230015" grpId="1" animBg="1"/>
      <p:bldP spid="1230016" grpId="0" animBg="1"/>
      <p:bldP spid="12300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b="0" dirty="0" smtClean="0"/>
              <a:t>1.3.</a:t>
            </a:r>
            <a:r>
              <a:rPr lang="en-US" altLang="en-US" dirty="0" smtClean="0"/>
              <a:t> Creating a Channel for</a:t>
            </a:r>
            <a:br>
              <a:rPr lang="en-US" altLang="en-US" dirty="0" smtClean="0"/>
            </a:br>
            <a:r>
              <a:rPr lang="en-US" altLang="en-US" dirty="0" smtClean="0"/>
              <a:t>Current Flow</a:t>
            </a:r>
          </a:p>
        </p:txBody>
      </p:sp>
      <p:sp>
        <p:nvSpPr>
          <p:cNvPr id="15364" name="Rectangle 5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/>
            <a:r>
              <a:rPr lang="en-US" altLang="en-US" sz="2000" b="1" dirty="0" smtClean="0">
                <a:solidFill>
                  <a:srgbClr val="3333FF"/>
                </a:solidFill>
              </a:rPr>
              <a:t>threshold voltage </a:t>
            </a:r>
            <a:r>
              <a:rPr lang="en-US" altLang="en-US" sz="2000" dirty="0" smtClean="0"/>
              <a:t>(</a:t>
            </a:r>
            <a:r>
              <a:rPr lang="en-US" altLang="en-US" sz="2000" i="1" dirty="0" err="1" smtClean="0"/>
              <a:t>V</a:t>
            </a:r>
            <a:r>
              <a:rPr lang="en-US" altLang="en-US" sz="2000" i="1" baseline="-25000" dirty="0" err="1" smtClean="0"/>
              <a:t>t</a:t>
            </a:r>
            <a:r>
              <a:rPr lang="en-US" altLang="en-US" sz="2000" dirty="0" smtClean="0"/>
              <a:t>) – is the </a:t>
            </a:r>
            <a:r>
              <a:rPr lang="en-US" altLang="en-US" sz="2000" dirty="0" smtClean="0">
                <a:solidFill>
                  <a:srgbClr val="FF0000"/>
                </a:solidFill>
              </a:rPr>
              <a:t>minimum value of </a:t>
            </a:r>
            <a:r>
              <a:rPr lang="en-US" altLang="en-US" sz="2000" i="1" dirty="0" err="1" smtClean="0">
                <a:solidFill>
                  <a:srgbClr val="FF0000"/>
                </a:solidFill>
              </a:rPr>
              <a:t>v</a:t>
            </a:r>
            <a:r>
              <a:rPr lang="en-US" altLang="en-US" sz="2000" i="1" baseline="-25000" dirty="0" err="1" smtClean="0">
                <a:solidFill>
                  <a:srgbClr val="FF0000"/>
                </a:solidFill>
              </a:rPr>
              <a:t>GS</a:t>
            </a:r>
            <a:r>
              <a:rPr lang="en-US" altLang="en-US" sz="2000" dirty="0" smtClean="0"/>
              <a:t> required to form a conducting channel between drain and source</a:t>
            </a:r>
          </a:p>
          <a:p>
            <a:pPr lvl="1" eaLnBrk="1" hangingPunct="1"/>
            <a:r>
              <a:rPr lang="en-US" altLang="en-US" sz="2000" dirty="0" smtClean="0"/>
              <a:t>typically between 0.3 and 0.6</a:t>
            </a:r>
            <a:r>
              <a:rPr lang="en-US" altLang="en-US" sz="2000" i="1" dirty="0" smtClean="0"/>
              <a:t>V</a:t>
            </a:r>
            <a:r>
              <a:rPr lang="en-US" altLang="en-US" sz="2000" i="1" baseline="-25000" dirty="0" smtClean="0"/>
              <a:t>dc</a:t>
            </a:r>
          </a:p>
          <a:p>
            <a:pPr eaLnBrk="1" hangingPunct="1"/>
            <a:r>
              <a:rPr lang="en-US" altLang="en-US" sz="2000" b="1" dirty="0" smtClean="0">
                <a:solidFill>
                  <a:srgbClr val="3333FF"/>
                </a:solidFill>
              </a:rPr>
              <a:t>field-effect</a:t>
            </a:r>
            <a:r>
              <a:rPr lang="en-US" altLang="en-US" sz="2000" dirty="0" smtClean="0"/>
              <a:t> – when positive </a:t>
            </a:r>
            <a:r>
              <a:rPr lang="en-US" altLang="en-US" sz="2000" i="1" dirty="0" err="1" smtClean="0"/>
              <a:t>v</a:t>
            </a:r>
            <a:r>
              <a:rPr lang="en-US" altLang="en-US" sz="2000" i="1" baseline="-25000" dirty="0" err="1" smtClean="0"/>
              <a:t>GS</a:t>
            </a:r>
            <a:r>
              <a:rPr lang="en-US" altLang="en-US" sz="2000" dirty="0" smtClean="0"/>
              <a:t> is applied, an </a:t>
            </a:r>
            <a:r>
              <a:rPr lang="en-US" altLang="en-US" sz="2000" dirty="0" smtClean="0">
                <a:solidFill>
                  <a:srgbClr val="FF0000"/>
                </a:solidFill>
              </a:rPr>
              <a:t>electric field</a:t>
            </a:r>
            <a:r>
              <a:rPr lang="en-US" altLang="en-US" sz="2000" dirty="0" smtClean="0"/>
              <a:t> develops between the gate electrode and induced </a:t>
            </a:r>
            <a:r>
              <a:rPr lang="en-US" altLang="en-US" sz="2000" i="1" dirty="0" smtClean="0"/>
              <a:t>n</a:t>
            </a:r>
            <a:r>
              <a:rPr lang="en-US" altLang="en-US" sz="2000" dirty="0" smtClean="0"/>
              <a:t>-channel – the conductivity of this channel is </a:t>
            </a:r>
            <a:r>
              <a:rPr lang="en-US" altLang="en-US" sz="2000" dirty="0" smtClean="0">
                <a:solidFill>
                  <a:srgbClr val="FF0000"/>
                </a:solidFill>
              </a:rPr>
              <a:t>affected</a:t>
            </a:r>
            <a:r>
              <a:rPr lang="en-US" altLang="en-US" sz="2000" dirty="0" smtClean="0"/>
              <a:t> by the strength of field</a:t>
            </a:r>
          </a:p>
          <a:p>
            <a:pPr lvl="1" eaLnBrk="1" hangingPunct="1"/>
            <a:r>
              <a:rPr lang="en-US" altLang="en-US" sz="2000" dirty="0" smtClean="0"/>
              <a:t>SiO</a:t>
            </a:r>
            <a:r>
              <a:rPr lang="en-US" altLang="en-US" sz="2000" baseline="-25000" dirty="0" smtClean="0"/>
              <a:t>2</a:t>
            </a:r>
            <a:r>
              <a:rPr lang="en-US" altLang="en-US" sz="2000" dirty="0" smtClean="0"/>
              <a:t> layer acts as dielectric</a:t>
            </a:r>
          </a:p>
        </p:txBody>
      </p:sp>
      <p:sp>
        <p:nvSpPr>
          <p:cNvPr id="15365" name="Rectangle 6"/>
          <p:cNvSpPr>
            <a:spLocks noGrp="1" noChangeArrowheads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/>
            <a:r>
              <a:rPr lang="en-US" altLang="en-US" sz="2000" b="1" dirty="0" smtClean="0">
                <a:solidFill>
                  <a:srgbClr val="3333FF"/>
                </a:solidFill>
              </a:rPr>
              <a:t>effective / overdrive voltage</a:t>
            </a:r>
            <a:r>
              <a:rPr lang="en-US" altLang="en-US" sz="2000" dirty="0" smtClean="0"/>
              <a:t> – is the </a:t>
            </a:r>
            <a:r>
              <a:rPr lang="en-US" altLang="en-US" sz="2000" dirty="0" smtClean="0">
                <a:solidFill>
                  <a:srgbClr val="FF0000"/>
                </a:solidFill>
              </a:rPr>
              <a:t>difference between </a:t>
            </a:r>
            <a:r>
              <a:rPr lang="en-US" altLang="en-US" sz="2000" i="1" dirty="0" err="1" smtClean="0">
                <a:solidFill>
                  <a:srgbClr val="FF0000"/>
                </a:solidFill>
              </a:rPr>
              <a:t>v</a:t>
            </a:r>
            <a:r>
              <a:rPr lang="en-US" altLang="en-US" sz="2000" i="1" baseline="-25000" dirty="0" err="1" smtClean="0">
                <a:solidFill>
                  <a:srgbClr val="FF0000"/>
                </a:solidFill>
              </a:rPr>
              <a:t>GS</a:t>
            </a:r>
            <a:r>
              <a:rPr lang="en-US" altLang="en-US" sz="2000" dirty="0" smtClean="0">
                <a:solidFill>
                  <a:srgbClr val="FF0000"/>
                </a:solidFill>
              </a:rPr>
              <a:t> applied and </a:t>
            </a:r>
            <a:r>
              <a:rPr lang="en-US" altLang="en-US" sz="2000" i="1" dirty="0" smtClean="0">
                <a:solidFill>
                  <a:srgbClr val="FF0000"/>
                </a:solidFill>
              </a:rPr>
              <a:t>V</a:t>
            </a:r>
            <a:r>
              <a:rPr lang="en-US" altLang="en-US" sz="2000" i="1" baseline="-25000" dirty="0" smtClean="0">
                <a:solidFill>
                  <a:srgbClr val="FF0000"/>
                </a:solidFill>
              </a:rPr>
              <a:t>t</a:t>
            </a:r>
            <a:r>
              <a:rPr lang="en-US" altLang="en-US" sz="2000" i="1" dirty="0" smtClean="0">
                <a:solidFill>
                  <a:srgbClr val="FF0000"/>
                </a:solidFill>
              </a:rPr>
              <a:t>.</a:t>
            </a:r>
          </a:p>
          <a:p>
            <a:pPr eaLnBrk="1" hangingPunct="1"/>
            <a:endParaRPr lang="en-US" altLang="en-US" sz="2000" i="1" baseline="-25000" dirty="0" smtClean="0">
              <a:solidFill>
                <a:srgbClr val="FF0000"/>
              </a:solidFill>
            </a:endParaRPr>
          </a:p>
          <a:p>
            <a:pPr marL="0" indent="0" eaLnBrk="1" hangingPunct="1">
              <a:buNone/>
            </a:pPr>
            <a:endParaRPr lang="en-US" altLang="en-US" sz="2000" i="1" baseline="-25000" dirty="0" smtClean="0">
              <a:solidFill>
                <a:srgbClr val="3333FF"/>
              </a:solidFill>
            </a:endParaRPr>
          </a:p>
          <a:p>
            <a:pPr eaLnBrk="1" hangingPunct="1"/>
            <a:r>
              <a:rPr lang="en-US" altLang="en-US" sz="2000" b="1" dirty="0" smtClean="0">
                <a:solidFill>
                  <a:srgbClr val="3333FF"/>
                </a:solidFill>
              </a:rPr>
              <a:t>oxide capacitance</a:t>
            </a:r>
            <a:r>
              <a:rPr lang="en-US" altLang="en-US" sz="2000" dirty="0" smtClean="0"/>
              <a:t> (</a:t>
            </a:r>
            <a:r>
              <a:rPr lang="en-US" altLang="en-US" sz="2000" i="1" dirty="0" smtClean="0"/>
              <a:t>C</a:t>
            </a:r>
            <a:r>
              <a:rPr lang="en-US" altLang="en-US" sz="2000" i="1" baseline="-25000" dirty="0" smtClean="0"/>
              <a:t>ox</a:t>
            </a:r>
            <a:r>
              <a:rPr lang="en-US" altLang="en-US" sz="2000" dirty="0" smtClean="0"/>
              <a:t>) – is the </a:t>
            </a:r>
            <a:r>
              <a:rPr lang="en-US" altLang="en-US" sz="2000" dirty="0" smtClean="0">
                <a:solidFill>
                  <a:srgbClr val="FF0000"/>
                </a:solidFill>
              </a:rPr>
              <a:t>capacitance of the parallel plate capacitor</a:t>
            </a:r>
            <a:r>
              <a:rPr lang="en-US" altLang="en-US" sz="2000" dirty="0" smtClean="0"/>
              <a:t> per unit gate area (</a:t>
            </a:r>
            <a:r>
              <a:rPr lang="en-US" altLang="en-US" sz="2000" i="1" dirty="0" smtClean="0"/>
              <a:t>F</a:t>
            </a:r>
            <a:r>
              <a:rPr lang="en-US" altLang="en-US" sz="2000" dirty="0" smtClean="0"/>
              <a:t>/</a:t>
            </a:r>
            <a:r>
              <a:rPr lang="en-US" altLang="en-US" sz="2000" i="1" dirty="0" smtClean="0"/>
              <a:t>m</a:t>
            </a:r>
            <a:r>
              <a:rPr lang="en-US" altLang="en-US" sz="2000" baseline="30000" dirty="0" smtClean="0"/>
              <a:t>2</a:t>
            </a:r>
            <a:r>
              <a:rPr lang="en-US" altLang="en-US" sz="2000" dirty="0" smtClean="0"/>
              <a:t>)</a:t>
            </a:r>
            <a:endParaRPr lang="en-US" altLang="en-US" sz="2000" i="1" baseline="-25000" dirty="0" smtClean="0">
              <a:solidFill>
                <a:srgbClr val="3333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2B5AE-118E-4D8E-B16A-507036804D0A}" type="datetime1">
              <a:rPr lang="en-US" smtClean="0"/>
              <a:t>12/8/2017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7B782-A207-460B-B11B-32D5F2B19719}" type="slidenum">
              <a:rPr lang="en-US" smtClean="0"/>
              <a:t>21</a:t>
            </a:fld>
            <a:endParaRPr lang="en-US"/>
          </a:p>
        </p:txBody>
      </p:sp>
      <p:graphicFrame>
        <p:nvGraphicFramePr>
          <p:cNvPr id="1536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1813808"/>
              </p:ext>
            </p:extLst>
          </p:nvPr>
        </p:nvGraphicFramePr>
        <p:xfrm>
          <a:off x="5724525" y="3325905"/>
          <a:ext cx="221297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" name="Equation" r:id="rId4" imgW="1104900" imgH="190500" progId="Equation.DSMT4">
                  <p:embed/>
                </p:oleObj>
              </mc:Choice>
              <mc:Fallback>
                <p:oleObj name="Equation" r:id="rId4" imgW="11049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525" y="3325905"/>
                        <a:ext cx="2212975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8670188"/>
              </p:ext>
            </p:extLst>
          </p:nvPr>
        </p:nvGraphicFramePr>
        <p:xfrm>
          <a:off x="5203825" y="4616265"/>
          <a:ext cx="3254375" cy="1457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" name="Equation" r:id="rId6" imgW="1358900" imgH="609600" progId="Equation.DSMT4">
                  <p:embed/>
                </p:oleObj>
              </mc:Choice>
              <mc:Fallback>
                <p:oleObj name="Equation" r:id="rId6" imgW="1358900" imgH="609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3825" y="4616265"/>
                        <a:ext cx="3254375" cy="1457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553636" y="3302926"/>
            <a:ext cx="967628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dirty="0" smtClean="0">
                <a:solidFill>
                  <a:srgbClr val="FF0000"/>
                </a:solidFill>
              </a:rPr>
              <a:t>Eq. </a:t>
            </a:r>
            <a:r>
              <a:rPr lang="en-US" dirty="0" smtClean="0">
                <a:solidFill>
                  <a:srgbClr val="FF0000"/>
                </a:solidFill>
              </a:rPr>
              <a:t>1)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12977" y="5440647"/>
            <a:ext cx="967628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dirty="0" smtClean="0">
                <a:solidFill>
                  <a:srgbClr val="FF0000"/>
                </a:solidFill>
              </a:rPr>
              <a:t>Eq. </a:t>
            </a:r>
            <a:r>
              <a:rPr lang="en-US" dirty="0" smtClean="0">
                <a:solidFill>
                  <a:srgbClr val="FF0000"/>
                </a:solidFill>
              </a:rPr>
              <a:t>2)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8582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b="0" dirty="0" smtClean="0"/>
              <a:t>1.3.</a:t>
            </a:r>
            <a:r>
              <a:rPr lang="en-US" altLang="en-US" dirty="0" smtClean="0"/>
              <a:t> Creating a Channel for</a:t>
            </a:r>
            <a:br>
              <a:rPr lang="en-US" altLang="en-US" dirty="0" smtClean="0"/>
            </a:br>
            <a:r>
              <a:rPr lang="en-US" altLang="en-US" dirty="0" smtClean="0"/>
              <a:t>Current Flow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en-US" sz="2000" b="1" smtClean="0">
                <a:solidFill>
                  <a:srgbClr val="FF0000"/>
                </a:solidFill>
              </a:rPr>
              <a:t>Q:</a:t>
            </a:r>
            <a:r>
              <a:rPr lang="en-US" altLang="en-US" sz="2000" smtClean="0">
                <a:solidFill>
                  <a:srgbClr val="FF0000"/>
                </a:solidFill>
              </a:rPr>
              <a:t> </a:t>
            </a:r>
            <a:r>
              <a:rPr lang="en-US" altLang="en-US" sz="2000" smtClean="0"/>
              <a:t>What is </a:t>
            </a:r>
            <a:r>
              <a:rPr lang="en-US" altLang="en-US" sz="2000" smtClean="0">
                <a:solidFill>
                  <a:srgbClr val="FF0000"/>
                </a:solidFill>
              </a:rPr>
              <a:t>main requirement</a:t>
            </a:r>
            <a:r>
              <a:rPr lang="en-US" altLang="en-US" sz="2000" smtClean="0"/>
              <a:t> for </a:t>
            </a:r>
            <a:r>
              <a:rPr lang="en-US" altLang="en-US" sz="2000" i="1" smtClean="0"/>
              <a:t>n</a:t>
            </a:r>
            <a:r>
              <a:rPr lang="en-US" altLang="en-US" sz="2000" smtClean="0"/>
              <a:t>-channel to form?</a:t>
            </a:r>
          </a:p>
          <a:p>
            <a:pPr lvl="1" eaLnBrk="1" hangingPunct="1"/>
            <a:r>
              <a:rPr lang="en-US" altLang="en-US" sz="2000" b="1" smtClean="0">
                <a:solidFill>
                  <a:srgbClr val="008000"/>
                </a:solidFill>
              </a:rPr>
              <a:t>A:</a:t>
            </a:r>
            <a:r>
              <a:rPr lang="en-US" altLang="en-US" sz="2000" smtClean="0">
                <a:solidFill>
                  <a:srgbClr val="008000"/>
                </a:solidFill>
              </a:rPr>
              <a:t> </a:t>
            </a:r>
            <a:r>
              <a:rPr lang="en-US" altLang="en-US" sz="2000" smtClean="0"/>
              <a:t>The </a:t>
            </a:r>
            <a:r>
              <a:rPr lang="en-US" altLang="en-US" sz="2000" smtClean="0">
                <a:solidFill>
                  <a:srgbClr val="FF0000"/>
                </a:solidFill>
              </a:rPr>
              <a:t>voltage across the “oxide” layer</a:t>
            </a:r>
            <a:r>
              <a:rPr lang="en-US" altLang="en-US" sz="2000" smtClean="0"/>
              <a:t> must exceed </a:t>
            </a:r>
            <a:r>
              <a:rPr lang="en-US" altLang="en-US" sz="2000" i="1" smtClean="0"/>
              <a:t>V</a:t>
            </a:r>
            <a:r>
              <a:rPr lang="en-US" altLang="en-US" sz="2000" i="1" baseline="-25000" smtClean="0"/>
              <a:t>t</a:t>
            </a:r>
            <a:r>
              <a:rPr lang="en-US" altLang="en-US" sz="2000" i="1" smtClean="0"/>
              <a:t>.</a:t>
            </a:r>
          </a:p>
          <a:p>
            <a:pPr eaLnBrk="1" hangingPunct="1"/>
            <a:r>
              <a:rPr lang="en-US" altLang="en-US" sz="2000" smtClean="0"/>
              <a:t>For example, when </a:t>
            </a:r>
            <a:r>
              <a:rPr lang="en-US" altLang="en-US" sz="2000" i="1" smtClean="0"/>
              <a:t>v</a:t>
            </a:r>
            <a:r>
              <a:rPr lang="en-US" altLang="en-US" sz="2000" i="1" baseline="-25000" smtClean="0"/>
              <a:t>DS</a:t>
            </a:r>
            <a:r>
              <a:rPr lang="en-US" altLang="en-US" sz="2000" smtClean="0"/>
              <a:t> = 0…</a:t>
            </a:r>
          </a:p>
          <a:p>
            <a:pPr lvl="1" eaLnBrk="1" hangingPunct="1"/>
            <a:r>
              <a:rPr lang="en-US" altLang="en-US" sz="2000" smtClean="0"/>
              <a:t>the voltage at every point along channel is zero</a:t>
            </a:r>
          </a:p>
          <a:p>
            <a:pPr lvl="1" eaLnBrk="1" hangingPunct="1"/>
            <a:r>
              <a:rPr lang="en-US" altLang="en-US" sz="2000" smtClean="0"/>
              <a:t>the voltage across the oxide layer is uniform and equal to </a:t>
            </a:r>
            <a:r>
              <a:rPr lang="en-US" altLang="en-US" sz="2000" i="1" smtClean="0"/>
              <a:t>v</a:t>
            </a:r>
            <a:r>
              <a:rPr lang="en-US" altLang="en-US" sz="2000" i="1" baseline="-25000" smtClean="0"/>
              <a:t>GS</a:t>
            </a:r>
          </a:p>
        </p:txBody>
      </p:sp>
      <p:sp>
        <p:nvSpPr>
          <p:cNvPr id="16389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10100" y="2487168"/>
            <a:ext cx="4305300" cy="4142232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en-US" sz="2000" b="1" dirty="0" smtClean="0">
                <a:solidFill>
                  <a:srgbClr val="FF0000"/>
                </a:solidFill>
              </a:rPr>
              <a:t>Q:</a:t>
            </a:r>
            <a:r>
              <a:rPr lang="en-US" altLang="en-US" sz="2000" dirty="0" smtClean="0">
                <a:solidFill>
                  <a:srgbClr val="FF0000"/>
                </a:solidFill>
              </a:rPr>
              <a:t> </a:t>
            </a:r>
            <a:r>
              <a:rPr lang="en-US" altLang="en-US" sz="2000" dirty="0" smtClean="0"/>
              <a:t>How can one express the </a:t>
            </a:r>
            <a:r>
              <a:rPr lang="en-US" altLang="en-US" sz="2000" dirty="0" smtClean="0">
                <a:solidFill>
                  <a:srgbClr val="FF0000"/>
                </a:solidFill>
              </a:rPr>
              <a:t>magnitude of electron charge</a:t>
            </a:r>
            <a:r>
              <a:rPr lang="en-US" altLang="en-US" sz="2000" dirty="0" smtClean="0"/>
              <a:t> contained in the channel?</a:t>
            </a:r>
          </a:p>
          <a:p>
            <a:pPr lvl="1" eaLnBrk="1" hangingPunct="1"/>
            <a:r>
              <a:rPr lang="en-US" altLang="en-US" sz="2000" b="1" dirty="0" smtClean="0">
                <a:solidFill>
                  <a:srgbClr val="008000"/>
                </a:solidFill>
              </a:rPr>
              <a:t>A:</a:t>
            </a:r>
            <a:r>
              <a:rPr lang="en-US" altLang="en-US" sz="2000" dirty="0" smtClean="0">
                <a:solidFill>
                  <a:srgbClr val="008000"/>
                </a:solidFill>
              </a:rPr>
              <a:t> </a:t>
            </a:r>
            <a:r>
              <a:rPr lang="en-US" altLang="en-US" sz="2000" dirty="0" smtClean="0"/>
              <a:t>See below…</a:t>
            </a:r>
            <a:endParaRPr lang="en-US" altLang="en-US" sz="2000" i="1" baseline="-25000" dirty="0" smtClean="0"/>
          </a:p>
          <a:p>
            <a:pPr eaLnBrk="1" hangingPunct="1"/>
            <a:endParaRPr lang="en-US" altLang="en-US" sz="2000" b="1" dirty="0" smtClean="0"/>
          </a:p>
          <a:p>
            <a:pPr eaLnBrk="1" hangingPunct="1"/>
            <a:endParaRPr lang="en-US" altLang="en-US" sz="2000" b="1" dirty="0" smtClean="0">
              <a:solidFill>
                <a:srgbClr val="FF0000"/>
              </a:solidFill>
            </a:endParaRPr>
          </a:p>
          <a:p>
            <a:pPr eaLnBrk="1" hangingPunct="1"/>
            <a:endParaRPr lang="en-US" altLang="en-US" sz="2000" b="1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en-US" altLang="en-US" sz="2000" b="1" dirty="0" smtClean="0">
                <a:solidFill>
                  <a:srgbClr val="FF0000"/>
                </a:solidFill>
              </a:rPr>
              <a:t>Q:</a:t>
            </a:r>
            <a:r>
              <a:rPr lang="en-US" altLang="en-US" sz="2000" dirty="0" smtClean="0">
                <a:solidFill>
                  <a:srgbClr val="FF0000"/>
                </a:solidFill>
              </a:rPr>
              <a:t> </a:t>
            </a:r>
            <a:r>
              <a:rPr lang="en-US" altLang="en-US" sz="2000" dirty="0" smtClean="0"/>
              <a:t>What is </a:t>
            </a:r>
            <a:r>
              <a:rPr lang="en-US" altLang="en-US" sz="2000" dirty="0" smtClean="0">
                <a:solidFill>
                  <a:srgbClr val="FF0000"/>
                </a:solidFill>
              </a:rPr>
              <a:t>effect of </a:t>
            </a:r>
            <a:r>
              <a:rPr lang="en-US" altLang="en-US" sz="2000" i="1" dirty="0" err="1" smtClean="0">
                <a:solidFill>
                  <a:srgbClr val="FF0000"/>
                </a:solidFill>
              </a:rPr>
              <a:t>v</a:t>
            </a:r>
            <a:r>
              <a:rPr lang="en-US" altLang="en-US" sz="2000" i="1" baseline="-25000" dirty="0" err="1" smtClean="0">
                <a:solidFill>
                  <a:srgbClr val="FF0000"/>
                </a:solidFill>
              </a:rPr>
              <a:t>OV</a:t>
            </a:r>
            <a:r>
              <a:rPr lang="en-US" altLang="en-US" sz="2000" dirty="0" smtClean="0">
                <a:solidFill>
                  <a:srgbClr val="FF0000"/>
                </a:solidFill>
              </a:rPr>
              <a:t> </a:t>
            </a:r>
            <a:r>
              <a:rPr lang="en-US" altLang="en-US" sz="2000" dirty="0" smtClean="0"/>
              <a:t>on </a:t>
            </a:r>
            <a:r>
              <a:rPr lang="en-US" altLang="en-US" sz="2000" i="1" dirty="0" smtClean="0"/>
              <a:t>n</a:t>
            </a:r>
            <a:r>
              <a:rPr lang="en-US" altLang="en-US" sz="2000" dirty="0" smtClean="0"/>
              <a:t>-channel?</a:t>
            </a:r>
          </a:p>
          <a:p>
            <a:pPr lvl="1" eaLnBrk="1" hangingPunct="1"/>
            <a:r>
              <a:rPr lang="en-US" altLang="en-US" sz="2000" b="1" dirty="0" smtClean="0">
                <a:solidFill>
                  <a:srgbClr val="008000"/>
                </a:solidFill>
              </a:rPr>
              <a:t>A:</a:t>
            </a:r>
            <a:r>
              <a:rPr lang="en-US" altLang="en-US" sz="2000" dirty="0" smtClean="0">
                <a:solidFill>
                  <a:srgbClr val="008000"/>
                </a:solidFill>
              </a:rPr>
              <a:t> </a:t>
            </a:r>
            <a:r>
              <a:rPr lang="en-US" altLang="en-US" sz="2000" dirty="0" smtClean="0"/>
              <a:t>As </a:t>
            </a:r>
            <a:r>
              <a:rPr lang="en-US" altLang="en-US" sz="2000" i="1" dirty="0" err="1" smtClean="0"/>
              <a:t>v</a:t>
            </a:r>
            <a:r>
              <a:rPr lang="en-US" altLang="en-US" sz="2000" i="1" baseline="-25000" dirty="0" err="1" smtClean="0"/>
              <a:t>OV</a:t>
            </a:r>
            <a:r>
              <a:rPr lang="en-US" altLang="en-US" sz="2000" dirty="0" smtClean="0"/>
              <a:t> grows, so does the </a:t>
            </a:r>
            <a:r>
              <a:rPr lang="en-US" altLang="en-US" sz="2000" dirty="0" smtClean="0">
                <a:solidFill>
                  <a:srgbClr val="FF0000"/>
                </a:solidFill>
              </a:rPr>
              <a:t>depth of the </a:t>
            </a:r>
            <a:r>
              <a:rPr lang="en-US" altLang="en-US" sz="2000" i="1" dirty="0" smtClean="0">
                <a:solidFill>
                  <a:srgbClr val="FF0000"/>
                </a:solidFill>
              </a:rPr>
              <a:t>n</a:t>
            </a:r>
            <a:r>
              <a:rPr lang="en-US" altLang="en-US" sz="2000" dirty="0" smtClean="0">
                <a:solidFill>
                  <a:srgbClr val="FF0000"/>
                </a:solidFill>
              </a:rPr>
              <a:t>-channel</a:t>
            </a:r>
            <a:r>
              <a:rPr lang="en-US" altLang="en-US" sz="2000" dirty="0" smtClean="0"/>
              <a:t> as well as its conductivity.</a:t>
            </a:r>
            <a:endParaRPr lang="en-US" altLang="en-US" sz="2000" i="1" baseline="-25000" dirty="0" smtClean="0"/>
          </a:p>
          <a:p>
            <a:pPr eaLnBrk="1" hangingPunct="1"/>
            <a:endParaRPr lang="en-US" altLang="en-US" sz="2000" i="1" baseline="-25000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2319F-BD0E-4816-99E1-C68FA862337B}" type="datetime1">
              <a:rPr lang="en-US" smtClean="0"/>
              <a:t>12/8/2017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7B782-A207-460B-B11B-32D5F2B19719}" type="slidenum">
              <a:rPr lang="en-US" smtClean="0"/>
              <a:t>22</a:t>
            </a:fld>
            <a:endParaRPr lang="en-US"/>
          </a:p>
        </p:txBody>
      </p:sp>
      <p:graphicFrame>
        <p:nvGraphicFramePr>
          <p:cNvPr id="1639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205711"/>
              </p:ext>
            </p:extLst>
          </p:nvPr>
        </p:nvGraphicFramePr>
        <p:xfrm>
          <a:off x="4997450" y="3730811"/>
          <a:ext cx="368935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5" name="Equation" r:id="rId3" imgW="1841500" imgH="355600" progId="Equation.DSMT4">
                  <p:embed/>
                </p:oleObj>
              </mc:Choice>
              <mc:Fallback>
                <p:oleObj name="Equation" r:id="rId3" imgW="1841500" imgH="355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7450" y="3730811"/>
                        <a:ext cx="3689350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159189" y="4072679"/>
            <a:ext cx="967628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dirty="0" smtClean="0">
                <a:solidFill>
                  <a:srgbClr val="FF0000"/>
                </a:solidFill>
              </a:rPr>
              <a:t>Eq. </a:t>
            </a:r>
            <a:r>
              <a:rPr lang="en-US" dirty="0" smtClean="0">
                <a:solidFill>
                  <a:srgbClr val="FF0000"/>
                </a:solidFill>
              </a:rPr>
              <a:t>3)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8671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b="0" dirty="0" smtClean="0"/>
              <a:t>1.4.</a:t>
            </a:r>
            <a:r>
              <a:rPr lang="en-US" altLang="en-US" sz="3200" dirty="0" smtClean="0"/>
              <a:t> Applying a Small </a:t>
            </a:r>
            <a:r>
              <a:rPr lang="en-US" altLang="en-US" sz="3200" b="0" i="1" dirty="0" err="1" smtClean="0"/>
              <a:t>v</a:t>
            </a:r>
            <a:r>
              <a:rPr lang="en-US" altLang="en-US" sz="3200" b="0" i="1" baseline="-25000" dirty="0" err="1" smtClean="0"/>
              <a:t>DS</a:t>
            </a:r>
            <a:endParaRPr lang="en-US" altLang="en-US" sz="3200" b="0" i="1" baseline="-25000" dirty="0" smtClean="0"/>
          </a:p>
        </p:txBody>
      </p:sp>
      <p:sp>
        <p:nvSpPr>
          <p:cNvPr id="17412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995082" y="2430870"/>
            <a:ext cx="7355542" cy="3665129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1800" b="1" dirty="0" smtClean="0">
                <a:solidFill>
                  <a:srgbClr val="FF0000"/>
                </a:solidFill>
              </a:rPr>
              <a:t>Q:</a:t>
            </a:r>
            <a:r>
              <a:rPr lang="en-US" altLang="en-US" sz="1800" dirty="0" smtClean="0">
                <a:solidFill>
                  <a:srgbClr val="FF0000"/>
                </a:solidFill>
              </a:rPr>
              <a:t> </a:t>
            </a:r>
            <a:r>
              <a:rPr lang="en-US" altLang="en-US" sz="1800" dirty="0" smtClean="0"/>
              <a:t>For small values of </a:t>
            </a:r>
            <a:r>
              <a:rPr lang="en-US" altLang="en-US" sz="1800" i="1" dirty="0" err="1" smtClean="0"/>
              <a:t>v</a:t>
            </a:r>
            <a:r>
              <a:rPr lang="en-US" altLang="en-US" sz="1800" i="1" baseline="-25000" dirty="0" err="1" smtClean="0"/>
              <a:t>DS</a:t>
            </a:r>
            <a:r>
              <a:rPr lang="en-US" altLang="en-US" sz="1800" dirty="0" smtClean="0"/>
              <a:t>, how does one </a:t>
            </a:r>
            <a:r>
              <a:rPr lang="en-US" altLang="en-US" sz="1800" dirty="0" smtClean="0">
                <a:solidFill>
                  <a:srgbClr val="FF0000"/>
                </a:solidFill>
              </a:rPr>
              <a:t>calculate </a:t>
            </a:r>
            <a:r>
              <a:rPr lang="en-US" altLang="en-US" sz="1800" i="1" dirty="0" err="1" smtClean="0">
                <a:solidFill>
                  <a:srgbClr val="FF0000"/>
                </a:solidFill>
              </a:rPr>
              <a:t>i</a:t>
            </a:r>
            <a:r>
              <a:rPr lang="en-US" altLang="en-US" sz="1800" i="1" baseline="-25000" dirty="0" err="1" smtClean="0">
                <a:solidFill>
                  <a:srgbClr val="FF0000"/>
                </a:solidFill>
              </a:rPr>
              <a:t>DS</a:t>
            </a:r>
            <a:r>
              <a:rPr lang="en-US" altLang="en-US" sz="1800" dirty="0" smtClean="0"/>
              <a:t> (aka. </a:t>
            </a:r>
            <a:r>
              <a:rPr lang="en-US" altLang="en-US" sz="1800" i="1" dirty="0" err="1" smtClean="0"/>
              <a:t>i</a:t>
            </a:r>
            <a:r>
              <a:rPr lang="en-US" altLang="en-US" sz="1800" i="1" baseline="-25000" dirty="0" err="1" smtClean="0"/>
              <a:t>D</a:t>
            </a:r>
            <a:r>
              <a:rPr lang="en-US" altLang="en-US" sz="1800" dirty="0" smtClean="0"/>
              <a:t>)?  </a:t>
            </a:r>
            <a:r>
              <a:rPr lang="en-US" altLang="en-US" sz="1800" b="1" dirty="0" smtClean="0">
                <a:solidFill>
                  <a:srgbClr val="008000"/>
                </a:solidFill>
              </a:rPr>
              <a:t>A:</a:t>
            </a:r>
            <a:r>
              <a:rPr lang="en-US" altLang="en-US" sz="1800" dirty="0" smtClean="0">
                <a:solidFill>
                  <a:srgbClr val="008000"/>
                </a:solidFill>
              </a:rPr>
              <a:t> </a:t>
            </a:r>
            <a:r>
              <a:rPr lang="en-US" altLang="en-US" sz="1800" dirty="0" smtClean="0"/>
              <a:t>Equation (4)…</a:t>
            </a:r>
            <a:endParaRPr lang="en-US" altLang="en-US" sz="1800" b="1" dirty="0" smtClean="0"/>
          </a:p>
          <a:p>
            <a:pPr eaLnBrk="1" hangingPunct="1"/>
            <a:r>
              <a:rPr lang="en-US" altLang="en-US" sz="1800" b="1" dirty="0" smtClean="0">
                <a:solidFill>
                  <a:srgbClr val="FF0000"/>
                </a:solidFill>
              </a:rPr>
              <a:t>Q:</a:t>
            </a:r>
            <a:r>
              <a:rPr lang="en-US" altLang="en-US" sz="1800" dirty="0" smtClean="0">
                <a:solidFill>
                  <a:srgbClr val="FF0000"/>
                </a:solidFill>
              </a:rPr>
              <a:t> </a:t>
            </a:r>
            <a:r>
              <a:rPr lang="en-US" altLang="en-US" sz="1800" dirty="0" smtClean="0"/>
              <a:t>What is the </a:t>
            </a:r>
            <a:r>
              <a:rPr lang="en-US" altLang="en-US" sz="1800" dirty="0" smtClean="0">
                <a:solidFill>
                  <a:srgbClr val="FF0000"/>
                </a:solidFill>
              </a:rPr>
              <a:t>origin</a:t>
            </a:r>
            <a:r>
              <a:rPr lang="en-US" altLang="en-US" sz="1800" dirty="0" smtClean="0"/>
              <a:t> of this equation?</a:t>
            </a:r>
          </a:p>
          <a:p>
            <a:pPr lvl="1" eaLnBrk="1" hangingPunct="1"/>
            <a:r>
              <a:rPr lang="en-US" altLang="en-US" b="1" dirty="0" smtClean="0">
                <a:solidFill>
                  <a:srgbClr val="008000"/>
                </a:solidFill>
              </a:rPr>
              <a:t>A: </a:t>
            </a:r>
            <a:r>
              <a:rPr lang="en-US" altLang="en-US" dirty="0" smtClean="0"/>
              <a:t>Current is defined in terms of </a:t>
            </a:r>
            <a:r>
              <a:rPr lang="en-US" altLang="en-US" b="1" dirty="0" smtClean="0">
                <a:solidFill>
                  <a:srgbClr val="3333FF"/>
                </a:solidFill>
              </a:rPr>
              <a:t>charge per unit length of </a:t>
            </a:r>
            <a:r>
              <a:rPr lang="en-US" altLang="en-US" b="1" i="1" dirty="0" smtClean="0">
                <a:solidFill>
                  <a:srgbClr val="3333FF"/>
                </a:solidFill>
              </a:rPr>
              <a:t>n</a:t>
            </a:r>
            <a:r>
              <a:rPr lang="en-US" altLang="en-US" b="1" dirty="0" smtClean="0">
                <a:solidFill>
                  <a:srgbClr val="3333FF"/>
                </a:solidFill>
              </a:rPr>
              <a:t>-channel</a:t>
            </a:r>
            <a:r>
              <a:rPr lang="en-US" altLang="en-US" dirty="0" smtClean="0"/>
              <a:t> as well as </a:t>
            </a:r>
            <a:r>
              <a:rPr lang="en-US" altLang="en-US" b="1" dirty="0" smtClean="0">
                <a:solidFill>
                  <a:srgbClr val="3333FF"/>
                </a:solidFill>
              </a:rPr>
              <a:t>electron drift velocity.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3D96E-061B-41EE-AA66-C1DDA3D07C11}" type="datetime1">
              <a:rPr lang="en-US" smtClean="0"/>
              <a:t>12/8/2017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7B782-A207-460B-B11B-32D5F2B19719}" type="slidenum">
              <a:rPr lang="en-US" smtClean="0"/>
              <a:t>23</a:t>
            </a:fld>
            <a:endParaRPr lang="en-US"/>
          </a:p>
        </p:txBody>
      </p:sp>
      <p:graphicFrame>
        <p:nvGraphicFramePr>
          <p:cNvPr id="1741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6990193"/>
              </p:ext>
            </p:extLst>
          </p:nvPr>
        </p:nvGraphicFramePr>
        <p:xfrm>
          <a:off x="2362200" y="4146178"/>
          <a:ext cx="4378325" cy="221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8" name="Equation" r:id="rId3" imgW="1828800" imgH="927000" progId="Equation.DSMT4">
                  <p:embed/>
                </p:oleObj>
              </mc:Choice>
              <mc:Fallback>
                <p:oleObj name="Equation" r:id="rId3" imgW="1828800" imgH="9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4146178"/>
                        <a:ext cx="4378325" cy="2216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308412" y="4980029"/>
            <a:ext cx="967628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dirty="0" smtClean="0">
                <a:solidFill>
                  <a:srgbClr val="FF0000"/>
                </a:solidFill>
              </a:rPr>
              <a:t>Eq. </a:t>
            </a:r>
            <a:r>
              <a:rPr lang="en-US" dirty="0" smtClean="0">
                <a:solidFill>
                  <a:srgbClr val="FF0000"/>
                </a:solidFill>
              </a:rPr>
              <a:t>4)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7984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b="0" dirty="0" smtClean="0"/>
              <a:t>1.4.</a:t>
            </a:r>
            <a:r>
              <a:rPr lang="en-US" altLang="en-US" sz="3200" dirty="0" smtClean="0"/>
              <a:t> Applying a Small </a:t>
            </a:r>
            <a:r>
              <a:rPr lang="en-US" altLang="en-US" sz="3200" b="0" i="1" dirty="0" err="1" smtClean="0"/>
              <a:t>v</a:t>
            </a:r>
            <a:r>
              <a:rPr lang="en-US" altLang="en-US" sz="3200" b="0" i="1" baseline="-25000" dirty="0" err="1" smtClean="0"/>
              <a:t>DS</a:t>
            </a:r>
            <a:endParaRPr lang="en-US" altLang="en-US" sz="3200" b="0" i="1" baseline="-25000" dirty="0" smtClean="0"/>
          </a:p>
        </p:txBody>
      </p:sp>
      <p:sp>
        <p:nvSpPr>
          <p:cNvPr id="21509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1048870" y="2433918"/>
            <a:ext cx="7315201" cy="366208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1800" b="1" dirty="0" smtClean="0">
                <a:solidFill>
                  <a:srgbClr val="FF0000"/>
                </a:solidFill>
              </a:rPr>
              <a:t>Q:</a:t>
            </a:r>
            <a:r>
              <a:rPr lang="en-US" altLang="en-US" sz="1800" dirty="0" smtClean="0">
                <a:solidFill>
                  <a:srgbClr val="FF0000"/>
                </a:solidFill>
              </a:rPr>
              <a:t> </a:t>
            </a:r>
            <a:r>
              <a:rPr lang="en-US" altLang="en-US" sz="1800" dirty="0" smtClean="0"/>
              <a:t>What is</a:t>
            </a:r>
            <a:r>
              <a:rPr lang="en-US" altLang="en-US" sz="1800" dirty="0" smtClean="0">
                <a:solidFill>
                  <a:srgbClr val="FF0000"/>
                </a:solidFill>
              </a:rPr>
              <a:t> observed </a:t>
            </a:r>
            <a:r>
              <a:rPr lang="en-US" altLang="en-US" sz="1800" dirty="0" smtClean="0"/>
              <a:t>from equation (4)?</a:t>
            </a:r>
          </a:p>
          <a:p>
            <a:pPr lvl="1" eaLnBrk="1" hangingPunct="1"/>
            <a:r>
              <a:rPr lang="en-US" altLang="en-US" b="1" dirty="0" smtClean="0">
                <a:solidFill>
                  <a:srgbClr val="008000"/>
                </a:solidFill>
              </a:rPr>
              <a:t>A:</a:t>
            </a:r>
            <a:r>
              <a:rPr lang="en-US" altLang="en-US" dirty="0" smtClean="0">
                <a:solidFill>
                  <a:srgbClr val="008000"/>
                </a:solidFill>
              </a:rPr>
              <a:t> </a:t>
            </a:r>
            <a:r>
              <a:rPr lang="en-US" altLang="en-US" dirty="0" smtClean="0"/>
              <a:t>For small values of </a:t>
            </a:r>
            <a:r>
              <a:rPr lang="en-US" altLang="en-US" i="1" dirty="0" err="1" smtClean="0"/>
              <a:t>v</a:t>
            </a:r>
            <a:r>
              <a:rPr lang="en-US" altLang="en-US" i="1" baseline="-25000" dirty="0" err="1" smtClean="0"/>
              <a:t>DS</a:t>
            </a:r>
            <a:r>
              <a:rPr lang="en-US" altLang="en-US" dirty="0" smtClean="0"/>
              <a:t>, the </a:t>
            </a:r>
            <a:r>
              <a:rPr lang="en-US" altLang="en-US" i="1" dirty="0" smtClean="0">
                <a:solidFill>
                  <a:srgbClr val="FF0000"/>
                </a:solidFill>
              </a:rPr>
              <a:t>n</a:t>
            </a:r>
            <a:r>
              <a:rPr lang="en-US" altLang="en-US" dirty="0" smtClean="0">
                <a:solidFill>
                  <a:srgbClr val="FF0000"/>
                </a:solidFill>
              </a:rPr>
              <a:t>-channel acts like a variable resistance</a:t>
            </a:r>
            <a:r>
              <a:rPr lang="en-US" altLang="en-US" dirty="0" smtClean="0"/>
              <a:t> whose value is controlled by </a:t>
            </a:r>
            <a:r>
              <a:rPr lang="en-US" altLang="en-US" i="1" dirty="0" err="1" smtClean="0"/>
              <a:t>v</a:t>
            </a:r>
            <a:r>
              <a:rPr lang="en-US" altLang="en-US" i="1" baseline="-25000" dirty="0" err="1" smtClean="0"/>
              <a:t>OV</a:t>
            </a:r>
            <a:r>
              <a:rPr lang="en-US" altLang="en-US" i="1" dirty="0" smtClean="0"/>
              <a:t>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050AF-5B33-460B-968E-0347E29C3446}" type="datetime1">
              <a:rPr lang="en-US" smtClean="0"/>
              <a:t>12/8/2017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7B782-A207-460B-B11B-32D5F2B19719}" type="slidenum">
              <a:rPr lang="en-US" smtClean="0"/>
              <a:t>24</a:t>
            </a:fld>
            <a:endParaRPr lang="en-US"/>
          </a:p>
        </p:txBody>
      </p:sp>
      <p:graphicFrame>
        <p:nvGraphicFramePr>
          <p:cNvPr id="21510" name="Object 8"/>
          <p:cNvGraphicFramePr>
            <a:graphicFrameLocks noChangeAspect="1"/>
          </p:cNvGraphicFramePr>
          <p:nvPr/>
        </p:nvGraphicFramePr>
        <p:xfrm>
          <a:off x="1555750" y="3833813"/>
          <a:ext cx="6073775" cy="287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0" name="Equation" r:id="rId4" imgW="2336800" imgH="1104900" progId="Equation.DSMT4">
                  <p:embed/>
                </p:oleObj>
              </mc:Choice>
              <mc:Fallback>
                <p:oleObj name="Equation" r:id="rId4" imgW="2336800" imgH="1104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5750" y="3833813"/>
                        <a:ext cx="6073775" cy="2871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488515" y="4076700"/>
            <a:ext cx="1130300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(</a:t>
            </a:r>
            <a:r>
              <a:rPr lang="en-US" sz="2000" dirty="0" smtClean="0">
                <a:solidFill>
                  <a:srgbClr val="FF0000"/>
                </a:solidFill>
              </a:rPr>
              <a:t>Eq. </a:t>
            </a:r>
            <a:r>
              <a:rPr lang="en-US" sz="2000" dirty="0" smtClean="0">
                <a:solidFill>
                  <a:srgbClr val="FF0000"/>
                </a:solidFill>
              </a:rPr>
              <a:t>5)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76668" y="5070492"/>
            <a:ext cx="1130300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(</a:t>
            </a:r>
            <a:r>
              <a:rPr lang="en-US" sz="2000" dirty="0" smtClean="0">
                <a:solidFill>
                  <a:srgbClr val="FF0000"/>
                </a:solidFill>
              </a:rPr>
              <a:t>Eq. </a:t>
            </a:r>
            <a:r>
              <a:rPr lang="en-US" sz="2000" dirty="0" smtClean="0">
                <a:solidFill>
                  <a:srgbClr val="FF0000"/>
                </a:solidFill>
              </a:rPr>
              <a:t>6)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4372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b="0" dirty="0" smtClean="0"/>
              <a:t>1.4.</a:t>
            </a:r>
            <a:r>
              <a:rPr lang="en-US" altLang="en-US" sz="3200" dirty="0" smtClean="0"/>
              <a:t> Applying a Small </a:t>
            </a:r>
            <a:r>
              <a:rPr lang="en-US" altLang="en-US" sz="3200" b="0" i="1" dirty="0" err="1" smtClean="0"/>
              <a:t>v</a:t>
            </a:r>
            <a:r>
              <a:rPr lang="en-US" altLang="en-US" sz="3200" b="0" i="1" baseline="-25000" dirty="0" err="1" smtClean="0"/>
              <a:t>DS</a:t>
            </a:r>
            <a:endParaRPr lang="en-US" altLang="en-US" sz="3200" b="0" i="1" baseline="-25000" dirty="0" smtClean="0"/>
          </a:p>
        </p:txBody>
      </p:sp>
      <p:sp>
        <p:nvSpPr>
          <p:cNvPr id="23556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702733" y="2501153"/>
            <a:ext cx="7747000" cy="40386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000" b="1" dirty="0" smtClean="0">
                <a:solidFill>
                  <a:srgbClr val="FF0000"/>
                </a:solidFill>
              </a:rPr>
              <a:t>Q:</a:t>
            </a:r>
            <a:r>
              <a:rPr lang="en-US" altLang="en-US" sz="2000" dirty="0" smtClean="0">
                <a:solidFill>
                  <a:srgbClr val="FF0000"/>
                </a:solidFill>
              </a:rPr>
              <a:t> </a:t>
            </a:r>
            <a:r>
              <a:rPr lang="en-US" altLang="en-US" sz="2000" dirty="0" smtClean="0"/>
              <a:t>What three factors is </a:t>
            </a:r>
            <a:r>
              <a:rPr lang="en-US" altLang="en-US" sz="2000" i="1" dirty="0" err="1" smtClean="0">
                <a:solidFill>
                  <a:srgbClr val="FF0000"/>
                </a:solidFill>
              </a:rPr>
              <a:t>r</a:t>
            </a:r>
            <a:r>
              <a:rPr lang="en-US" altLang="en-US" sz="2000" i="1" baseline="-25000" dirty="0" err="1" smtClean="0">
                <a:solidFill>
                  <a:srgbClr val="FF0000"/>
                </a:solidFill>
              </a:rPr>
              <a:t>DS</a:t>
            </a:r>
            <a:r>
              <a:rPr lang="en-US" altLang="en-US" sz="2000" dirty="0" smtClean="0">
                <a:solidFill>
                  <a:srgbClr val="FF0000"/>
                </a:solidFill>
              </a:rPr>
              <a:t> dependent</a:t>
            </a:r>
            <a:r>
              <a:rPr lang="en-US" altLang="en-US" sz="2000" dirty="0" smtClean="0"/>
              <a:t> on?</a:t>
            </a:r>
          </a:p>
          <a:p>
            <a:pPr lvl="1" eaLnBrk="1" hangingPunct="1"/>
            <a:r>
              <a:rPr lang="en-US" altLang="en-US" sz="2400" b="1" dirty="0" smtClean="0">
                <a:solidFill>
                  <a:srgbClr val="008000"/>
                </a:solidFill>
              </a:rPr>
              <a:t>A: </a:t>
            </a:r>
            <a:r>
              <a:rPr lang="en-US" altLang="en-US" sz="2400" b="1" dirty="0" smtClean="0">
                <a:solidFill>
                  <a:srgbClr val="3333FF"/>
                </a:solidFill>
              </a:rPr>
              <a:t>process </a:t>
            </a:r>
            <a:r>
              <a:rPr lang="en-US" altLang="en-US" sz="2400" b="1" dirty="0" err="1" smtClean="0">
                <a:solidFill>
                  <a:srgbClr val="3333FF"/>
                </a:solidFill>
              </a:rPr>
              <a:t>transconductance</a:t>
            </a:r>
            <a:r>
              <a:rPr lang="en-US" altLang="en-US" sz="2400" b="1" dirty="0" smtClean="0">
                <a:solidFill>
                  <a:srgbClr val="3333FF"/>
                </a:solidFill>
              </a:rPr>
              <a:t> parameter for NMOS</a:t>
            </a:r>
            <a:r>
              <a:rPr lang="en-US" altLang="en-US" sz="2400" i="1" dirty="0" smtClean="0">
                <a:solidFill>
                  <a:srgbClr val="008000"/>
                </a:solidFill>
              </a:rPr>
              <a:t> </a:t>
            </a:r>
            <a:r>
              <a:rPr lang="en-US" altLang="en-US" sz="2400" dirty="0" smtClean="0"/>
              <a:t>(</a:t>
            </a:r>
            <a:r>
              <a:rPr lang="en-US" altLang="en-US" sz="2400" i="1" dirty="0" err="1" smtClean="0">
                <a:latin typeface="Symbol" panose="05050102010706020507" pitchFamily="18" charset="2"/>
              </a:rPr>
              <a:t>m</a:t>
            </a:r>
            <a:r>
              <a:rPr lang="en-US" altLang="en-US" sz="2400" i="1" baseline="-25000" dirty="0" err="1" smtClean="0"/>
              <a:t>n</a:t>
            </a:r>
            <a:r>
              <a:rPr lang="en-US" altLang="en-US" sz="2400" i="1" dirty="0" err="1" smtClean="0"/>
              <a:t>C</a:t>
            </a:r>
            <a:r>
              <a:rPr lang="en-US" altLang="en-US" sz="2400" i="1" baseline="-25000" dirty="0" err="1" smtClean="0"/>
              <a:t>ox</a:t>
            </a:r>
            <a:r>
              <a:rPr lang="en-US" altLang="en-US" sz="2400" dirty="0" smtClean="0"/>
              <a:t>)</a:t>
            </a:r>
            <a:r>
              <a:rPr lang="en-US" altLang="en-US" sz="2400" i="1" dirty="0" smtClean="0"/>
              <a:t> –</a:t>
            </a:r>
            <a:r>
              <a:rPr lang="en-US" altLang="en-US" sz="2400" dirty="0" smtClean="0"/>
              <a:t> which is determined by the manufacturing process</a:t>
            </a:r>
          </a:p>
          <a:p>
            <a:pPr lvl="1" eaLnBrk="1" hangingPunct="1"/>
            <a:r>
              <a:rPr lang="en-US" altLang="en-US" sz="2400" b="1" dirty="0" smtClean="0">
                <a:solidFill>
                  <a:srgbClr val="008000"/>
                </a:solidFill>
              </a:rPr>
              <a:t>A: </a:t>
            </a:r>
            <a:r>
              <a:rPr lang="en-US" altLang="en-US" sz="2400" b="1" dirty="0" smtClean="0">
                <a:solidFill>
                  <a:srgbClr val="3333FF"/>
                </a:solidFill>
              </a:rPr>
              <a:t>aspect ratio</a:t>
            </a:r>
            <a:r>
              <a:rPr lang="en-US" altLang="en-US" sz="2400" dirty="0" smtClean="0"/>
              <a:t> (</a:t>
            </a:r>
            <a:r>
              <a:rPr lang="en-US" altLang="en-US" sz="2400" i="1" dirty="0" smtClean="0"/>
              <a:t>W</a:t>
            </a:r>
            <a:r>
              <a:rPr lang="en-US" altLang="en-US" sz="2400" dirty="0" smtClean="0"/>
              <a:t>/</a:t>
            </a:r>
            <a:r>
              <a:rPr lang="en-US" altLang="en-US" sz="2400" i="1" dirty="0" smtClean="0"/>
              <a:t>L</a:t>
            </a:r>
            <a:r>
              <a:rPr lang="en-US" altLang="en-US" sz="2400" dirty="0" smtClean="0"/>
              <a:t>) – which is dependent on size requirements / allocations</a:t>
            </a:r>
          </a:p>
          <a:p>
            <a:pPr lvl="1" eaLnBrk="1" hangingPunct="1"/>
            <a:r>
              <a:rPr lang="en-US" altLang="en-US" sz="2400" b="1" dirty="0" smtClean="0">
                <a:solidFill>
                  <a:srgbClr val="008000"/>
                </a:solidFill>
              </a:rPr>
              <a:t>A:</a:t>
            </a:r>
            <a:r>
              <a:rPr lang="en-US" altLang="en-US" sz="2400" dirty="0" smtClean="0">
                <a:solidFill>
                  <a:srgbClr val="008000"/>
                </a:solidFill>
              </a:rPr>
              <a:t> </a:t>
            </a:r>
            <a:r>
              <a:rPr lang="en-US" altLang="en-US" sz="2400" b="1" dirty="0" smtClean="0">
                <a:solidFill>
                  <a:srgbClr val="3333FF"/>
                </a:solidFill>
              </a:rPr>
              <a:t>overdrive voltage</a:t>
            </a:r>
            <a:r>
              <a:rPr lang="en-US" altLang="en-US" sz="2400" dirty="0" smtClean="0"/>
              <a:t> (</a:t>
            </a:r>
            <a:r>
              <a:rPr lang="en-US" altLang="en-US" sz="2400" i="1" dirty="0" err="1" smtClean="0"/>
              <a:t>v</a:t>
            </a:r>
            <a:r>
              <a:rPr lang="en-US" altLang="en-US" sz="2400" i="1" baseline="-25000" dirty="0" err="1" smtClean="0"/>
              <a:t>OV</a:t>
            </a:r>
            <a:r>
              <a:rPr lang="en-US" altLang="en-US" sz="2400" dirty="0" smtClean="0"/>
              <a:t>) – which is applied by the user</a:t>
            </a:r>
          </a:p>
          <a:p>
            <a:pPr lvl="1" eaLnBrk="1" hangingPunct="1"/>
            <a:endParaRPr lang="en-US" altLang="en-US" sz="2400" baseline="-25000" dirty="0" smtClean="0">
              <a:solidFill>
                <a:srgbClr val="008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E7550-CBA0-434E-91D4-B9FD7E0924E6}" type="datetime1">
              <a:rPr lang="en-US" smtClean="0"/>
              <a:t>12/8/2017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7B782-A207-460B-B11B-32D5F2B1971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8605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1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4580" name="Picture 9" descr="se05F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76400"/>
            <a:ext cx="5867400" cy="401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Text Box 8"/>
          <p:cNvSpPr txBox="1">
            <a:spLocks noChangeArrowheads="1"/>
          </p:cNvSpPr>
          <p:nvPr/>
        </p:nvSpPr>
        <p:spPr bwMode="auto">
          <a:xfrm>
            <a:off x="4419600" y="1828800"/>
            <a:ext cx="6096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/>
              <a:t>1/</a:t>
            </a:r>
            <a:r>
              <a:rPr lang="en-US" altLang="en-US" sz="2000" i="1"/>
              <a:t>r</a:t>
            </a:r>
            <a:r>
              <a:rPr lang="en-US" altLang="en-US" sz="2000" i="1" baseline="-25000"/>
              <a:t>DS</a:t>
            </a:r>
          </a:p>
        </p:txBody>
      </p:sp>
      <p:sp>
        <p:nvSpPr>
          <p:cNvPr id="24582" name="Rectangle 4"/>
          <p:cNvSpPr>
            <a:spLocks noChangeArrowheads="1"/>
          </p:cNvSpPr>
          <p:nvPr/>
        </p:nvSpPr>
        <p:spPr bwMode="auto">
          <a:xfrm>
            <a:off x="152400" y="5959475"/>
            <a:ext cx="8839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 dirty="0"/>
              <a:t>Figure </a:t>
            </a:r>
            <a:r>
              <a:rPr lang="en-US" altLang="en-US" sz="2400" b="1" dirty="0" smtClean="0"/>
              <a:t>4</a:t>
            </a:r>
            <a:r>
              <a:rPr lang="en-US" altLang="en-US" sz="2400" b="1" dirty="0"/>
              <a:t>:</a:t>
            </a:r>
            <a:r>
              <a:rPr lang="en-US" altLang="en-US" sz="2400" dirty="0"/>
              <a:t> The </a:t>
            </a:r>
            <a:r>
              <a:rPr lang="en-US" altLang="en-US" sz="2400" i="1" dirty="0" err="1"/>
              <a:t>i</a:t>
            </a:r>
            <a:r>
              <a:rPr lang="en-US" altLang="en-US" sz="2400" i="1" baseline="-25000" dirty="0" err="1"/>
              <a:t>D</a:t>
            </a:r>
            <a:r>
              <a:rPr lang="en-US" altLang="en-US" sz="2400" dirty="0" err="1"/>
              <a:t>-</a:t>
            </a:r>
            <a:r>
              <a:rPr lang="en-US" altLang="en-US" sz="2400" i="1" dirty="0" err="1"/>
              <a:t>v</a:t>
            </a:r>
            <a:r>
              <a:rPr lang="en-US" altLang="en-US" sz="2400" i="1" baseline="-25000" dirty="0" err="1"/>
              <a:t>DS</a:t>
            </a:r>
            <a:r>
              <a:rPr lang="en-US" altLang="en-US" sz="2400" dirty="0"/>
              <a:t> characteristics of the MOSFET in Figure 5.3. when the voltage applied between drain and source </a:t>
            </a:r>
            <a:r>
              <a:rPr lang="en-US" altLang="en-US" sz="2400" i="1" dirty="0"/>
              <a:t>V</a:t>
            </a:r>
            <a:r>
              <a:rPr lang="en-US" altLang="en-US" sz="2400" i="1" baseline="-25000" dirty="0"/>
              <a:t>DS</a:t>
            </a:r>
            <a:r>
              <a:rPr lang="en-US" altLang="en-US" sz="2400" dirty="0"/>
              <a:t> is kept small.</a:t>
            </a:r>
          </a:p>
        </p:txBody>
      </p:sp>
      <p:sp>
        <p:nvSpPr>
          <p:cNvPr id="1246226" name="Rectangle 18"/>
          <p:cNvSpPr>
            <a:spLocks noChangeArrowheads="1"/>
          </p:cNvSpPr>
          <p:nvPr/>
        </p:nvSpPr>
        <p:spPr bwMode="auto">
          <a:xfrm>
            <a:off x="1143000" y="1600200"/>
            <a:ext cx="6781800" cy="4419600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46220" name="Line 12"/>
          <p:cNvSpPr>
            <a:spLocks noChangeShapeType="1"/>
          </p:cNvSpPr>
          <p:nvPr/>
        </p:nvSpPr>
        <p:spPr bwMode="auto">
          <a:xfrm flipV="1">
            <a:off x="1981200" y="2667000"/>
            <a:ext cx="3200400" cy="26670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6221" name="Line 13"/>
          <p:cNvSpPr>
            <a:spLocks noChangeShapeType="1"/>
          </p:cNvSpPr>
          <p:nvPr/>
        </p:nvSpPr>
        <p:spPr bwMode="auto">
          <a:xfrm>
            <a:off x="1981200" y="5334000"/>
            <a:ext cx="37338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6222" name="Text Box 14"/>
          <p:cNvSpPr txBox="1">
            <a:spLocks noChangeArrowheads="1"/>
          </p:cNvSpPr>
          <p:nvPr/>
        </p:nvSpPr>
        <p:spPr bwMode="auto">
          <a:xfrm>
            <a:off x="2209800" y="5410200"/>
            <a:ext cx="3200400" cy="4572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FF0000"/>
                </a:solidFill>
              </a:rPr>
              <a:t>high resistance, low </a:t>
            </a:r>
            <a:r>
              <a:rPr lang="en-US" altLang="en-US" sz="2400" i="1">
                <a:solidFill>
                  <a:srgbClr val="FF0000"/>
                </a:solidFill>
              </a:rPr>
              <a:t>v</a:t>
            </a:r>
            <a:r>
              <a:rPr lang="en-US" altLang="en-US" sz="2400" i="1" baseline="-25000">
                <a:solidFill>
                  <a:srgbClr val="FF0000"/>
                </a:solidFill>
              </a:rPr>
              <a:t>OV</a:t>
            </a:r>
          </a:p>
        </p:txBody>
      </p:sp>
      <p:sp>
        <p:nvSpPr>
          <p:cNvPr id="1246223" name="Text Box 15"/>
          <p:cNvSpPr txBox="1">
            <a:spLocks noChangeArrowheads="1"/>
          </p:cNvSpPr>
          <p:nvPr/>
        </p:nvSpPr>
        <p:spPr bwMode="auto">
          <a:xfrm>
            <a:off x="228600" y="3551238"/>
            <a:ext cx="3200400" cy="4572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FF0000"/>
                </a:solidFill>
              </a:rPr>
              <a:t>low resistance, high </a:t>
            </a:r>
            <a:r>
              <a:rPr lang="en-US" altLang="en-US" sz="2400" i="1">
                <a:solidFill>
                  <a:srgbClr val="FF0000"/>
                </a:solidFill>
              </a:rPr>
              <a:t>v</a:t>
            </a:r>
            <a:r>
              <a:rPr lang="en-US" altLang="en-US" sz="2400" i="1" baseline="-25000">
                <a:solidFill>
                  <a:srgbClr val="FF0000"/>
                </a:solidFill>
              </a:rPr>
              <a:t>OV</a:t>
            </a:r>
          </a:p>
        </p:txBody>
      </p:sp>
      <p:sp>
        <p:nvSpPr>
          <p:cNvPr id="24588" name="Line 6"/>
          <p:cNvSpPr>
            <a:spLocks noChangeShapeType="1"/>
          </p:cNvSpPr>
          <p:nvPr/>
        </p:nvSpPr>
        <p:spPr bwMode="auto">
          <a:xfrm flipH="1">
            <a:off x="5334000" y="609600"/>
            <a:ext cx="0" cy="1143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9" name="Text Box 5"/>
          <p:cNvSpPr txBox="1">
            <a:spLocks noChangeArrowheads="1"/>
          </p:cNvSpPr>
          <p:nvPr/>
        </p:nvSpPr>
        <p:spPr bwMode="auto">
          <a:xfrm>
            <a:off x="5029200" y="228600"/>
            <a:ext cx="3886200" cy="11874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400" i="1">
                <a:solidFill>
                  <a:srgbClr val="FF0000"/>
                </a:solidFill>
              </a:rPr>
              <a:t>k</a:t>
            </a:r>
            <a:r>
              <a:rPr lang="en-US" altLang="en-US" sz="2400" i="1" baseline="-25000">
                <a:solidFill>
                  <a:srgbClr val="FF0000"/>
                </a:solidFill>
              </a:rPr>
              <a:t>n</a:t>
            </a:r>
            <a:r>
              <a:rPr lang="en-US" altLang="en-US" sz="2400">
                <a:solidFill>
                  <a:srgbClr val="FF0000"/>
                </a:solidFill>
              </a:rPr>
              <a:t> is known as </a:t>
            </a:r>
            <a:r>
              <a:rPr lang="en-US" altLang="en-US" sz="2400" b="1">
                <a:solidFill>
                  <a:srgbClr val="0000FF"/>
                </a:solidFill>
              </a:rPr>
              <a:t>N</a:t>
            </a:r>
            <a:r>
              <a:rPr lang="en-US" altLang="en-US" sz="2400" b="1">
                <a:solidFill>
                  <a:srgbClr val="3333FF"/>
                </a:solidFill>
              </a:rPr>
              <a:t>MOS-FET transconductance parameter</a:t>
            </a:r>
            <a:r>
              <a:rPr lang="en-US" altLang="en-US" sz="2400">
                <a:solidFill>
                  <a:srgbClr val="FF0000"/>
                </a:solidFill>
              </a:rPr>
              <a:t> and is defined as </a:t>
            </a:r>
            <a:r>
              <a:rPr lang="en-US" altLang="en-US" sz="2400" i="1">
                <a:solidFill>
                  <a:srgbClr val="FF0000"/>
                </a:solidFill>
                <a:latin typeface="Symbol" panose="05050102010706020507" pitchFamily="18" charset="2"/>
              </a:rPr>
              <a:t>m</a:t>
            </a:r>
            <a:r>
              <a:rPr lang="en-US" altLang="en-US" sz="2400" i="1" baseline="-25000">
                <a:solidFill>
                  <a:srgbClr val="FF0000"/>
                </a:solidFill>
              </a:rPr>
              <a:t>n</a:t>
            </a:r>
            <a:r>
              <a:rPr lang="en-US" altLang="en-US" sz="2400" i="1">
                <a:solidFill>
                  <a:srgbClr val="FF0000"/>
                </a:solidFill>
              </a:rPr>
              <a:t>C</a:t>
            </a:r>
            <a:r>
              <a:rPr lang="en-US" altLang="en-US" sz="2400" i="1" baseline="-25000">
                <a:solidFill>
                  <a:srgbClr val="FF0000"/>
                </a:solidFill>
              </a:rPr>
              <a:t>ox</a:t>
            </a:r>
            <a:r>
              <a:rPr lang="en-US" altLang="en-US" sz="2400" i="1">
                <a:solidFill>
                  <a:srgbClr val="FF0000"/>
                </a:solidFill>
              </a:rPr>
              <a:t>W</a:t>
            </a:r>
            <a:r>
              <a:rPr lang="en-US" altLang="en-US" sz="2400">
                <a:solidFill>
                  <a:srgbClr val="FF0000"/>
                </a:solidFill>
              </a:rPr>
              <a:t>/</a:t>
            </a:r>
            <a:r>
              <a:rPr lang="en-US" altLang="en-US" sz="2400" i="1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DEA26-0C1B-41CE-AA59-E4EF6192DE0A}" type="datetime1">
              <a:rPr lang="en-US" smtClean="0"/>
              <a:t>12/8/2017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7B782-A207-460B-B11B-32D5F2B1971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9552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46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46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46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246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6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246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6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46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46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0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246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6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246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6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7" presetID="10" presetClass="entr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46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46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44" presetID="10" presetClass="exit" presetSubtype="0" fill="hold" grpId="3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246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6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3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246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6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51" presetID="10" presetClass="entr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46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46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58" presetID="10" presetClass="exit" presetSubtype="0" fill="hold" grpId="3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246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6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3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246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6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65" presetID="10" presetClass="entr" presetSubtype="0" fill="hold" grpId="4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246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4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46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72" presetID="10" presetClass="exit" presetSubtype="0" fill="hold" grpId="5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1246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6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5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1246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6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79" presetID="10" presetClass="entr" presetSubtype="0" fill="hold" grpId="4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246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4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246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86" presetID="10" presetClass="exit" presetSubtype="0" fill="hold" grpId="5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1246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6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5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246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6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6226" grpId="0" animBg="1"/>
      <p:bldP spid="1246220" grpId="0" animBg="1"/>
      <p:bldP spid="1246220" grpId="1" animBg="1"/>
      <p:bldP spid="1246220" grpId="2" animBg="1"/>
      <p:bldP spid="1246220" grpId="3" animBg="1"/>
      <p:bldP spid="1246220" grpId="4" animBg="1"/>
      <p:bldP spid="1246220" grpId="5" animBg="1"/>
      <p:bldP spid="1246221" grpId="0" animBg="1"/>
      <p:bldP spid="1246221" grpId="1" animBg="1"/>
      <p:bldP spid="1246221" grpId="2" animBg="1"/>
      <p:bldP spid="1246221" grpId="3" animBg="1"/>
      <p:bldP spid="1246221" grpId="4" animBg="1"/>
      <p:bldP spid="1246221" grpId="5" animBg="1"/>
      <p:bldP spid="1246222" grpId="0" animBg="1"/>
      <p:bldP spid="1246222" grpId="1" animBg="1"/>
      <p:bldP spid="1246222" grpId="2" animBg="1"/>
      <p:bldP spid="1246222" grpId="3" animBg="1"/>
      <p:bldP spid="1246222" grpId="4" animBg="1"/>
      <p:bldP spid="1246222" grpId="5" animBg="1"/>
      <p:bldP spid="1246223" grpId="0" animBg="1"/>
      <p:bldP spid="1246223" grpId="1" animBg="1"/>
      <p:bldP spid="1246223" grpId="2" animBg="1"/>
      <p:bldP spid="1246223" grpId="3" animBg="1"/>
      <p:bldP spid="1246223" grpId="4" animBg="1"/>
      <p:bldP spid="1246223" grpId="5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b="0" dirty="0" smtClean="0"/>
              <a:t>1.5. </a:t>
            </a:r>
            <a:r>
              <a:rPr lang="en-US" altLang="en-US" sz="3200" dirty="0" smtClean="0"/>
              <a:t>Operation as </a:t>
            </a:r>
            <a:r>
              <a:rPr lang="en-US" altLang="en-US" sz="3200" b="0" i="1" dirty="0" err="1" smtClean="0"/>
              <a:t>v</a:t>
            </a:r>
            <a:r>
              <a:rPr lang="en-US" altLang="en-US" sz="3200" b="0" i="1" baseline="-25000" dirty="0" err="1" smtClean="0"/>
              <a:t>DS</a:t>
            </a:r>
            <a:r>
              <a:rPr lang="en-US" altLang="en-US" sz="3200" dirty="0" smtClean="0"/>
              <a:t> is Increased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897715" y="2326342"/>
            <a:ext cx="7357035" cy="4719918"/>
          </a:xfrm>
          <a:noFill/>
        </p:spPr>
        <p:txBody>
          <a:bodyPr>
            <a:normAutofit/>
          </a:bodyPr>
          <a:lstStyle/>
          <a:p>
            <a:pPr eaLnBrk="1" hangingPunct="1">
              <a:spcBef>
                <a:spcPts val="0"/>
              </a:spcBef>
            </a:pPr>
            <a:r>
              <a:rPr lang="en-US" altLang="en-US" sz="1800" b="1" dirty="0" smtClean="0">
                <a:solidFill>
                  <a:srgbClr val="FF0000"/>
                </a:solidFill>
              </a:rPr>
              <a:t>Q:</a:t>
            </a:r>
            <a:r>
              <a:rPr lang="en-US" altLang="en-US" sz="1800" dirty="0" smtClean="0">
                <a:solidFill>
                  <a:srgbClr val="FF0000"/>
                </a:solidFill>
              </a:rPr>
              <a:t> </a:t>
            </a:r>
            <a:r>
              <a:rPr lang="en-US" altLang="en-US" sz="1800" dirty="0" smtClean="0"/>
              <a:t>What happens to </a:t>
            </a:r>
            <a:r>
              <a:rPr lang="en-US" altLang="en-US" sz="1800" i="1" dirty="0" err="1" smtClean="0"/>
              <a:t>i</a:t>
            </a:r>
            <a:r>
              <a:rPr lang="en-US" altLang="en-US" sz="1800" i="1" baseline="-25000" dirty="0" err="1" smtClean="0"/>
              <a:t>D</a:t>
            </a:r>
            <a:r>
              <a:rPr lang="en-US" altLang="en-US" sz="1800" dirty="0" smtClean="0"/>
              <a:t> when </a:t>
            </a:r>
            <a:r>
              <a:rPr lang="en-US" altLang="en-US" sz="1800" i="1" dirty="0" err="1" smtClean="0"/>
              <a:t>v</a:t>
            </a:r>
            <a:r>
              <a:rPr lang="en-US" altLang="en-US" sz="1800" i="1" baseline="-25000" dirty="0" err="1" smtClean="0"/>
              <a:t>DS</a:t>
            </a:r>
            <a:r>
              <a:rPr lang="en-US" altLang="en-US" sz="1800" dirty="0" smtClean="0"/>
              <a:t> increases </a:t>
            </a:r>
            <a:r>
              <a:rPr lang="en-US" altLang="en-US" sz="1800" dirty="0" smtClean="0">
                <a:solidFill>
                  <a:srgbClr val="FF0000"/>
                </a:solidFill>
              </a:rPr>
              <a:t>beyond “small values”?</a:t>
            </a:r>
          </a:p>
          <a:p>
            <a:pPr lvl="1" eaLnBrk="1" hangingPunct="1">
              <a:spcBef>
                <a:spcPts val="0"/>
              </a:spcBef>
            </a:pPr>
            <a:r>
              <a:rPr lang="en-US" altLang="en-US" sz="1600" b="1" dirty="0" smtClean="0">
                <a:solidFill>
                  <a:srgbClr val="008000"/>
                </a:solidFill>
              </a:rPr>
              <a:t>A:</a:t>
            </a:r>
            <a:r>
              <a:rPr lang="en-US" altLang="en-US" sz="1600" dirty="0" smtClean="0">
                <a:solidFill>
                  <a:srgbClr val="008000"/>
                </a:solidFill>
              </a:rPr>
              <a:t> </a:t>
            </a:r>
            <a:r>
              <a:rPr lang="en-US" altLang="en-US" sz="1600" dirty="0" smtClean="0"/>
              <a:t>The relationship between them </a:t>
            </a:r>
            <a:r>
              <a:rPr lang="en-US" altLang="en-US" sz="1600" dirty="0" smtClean="0">
                <a:solidFill>
                  <a:srgbClr val="FF0000"/>
                </a:solidFill>
              </a:rPr>
              <a:t>ceases to be linear.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sz="1800" b="1" dirty="0" smtClean="0">
                <a:solidFill>
                  <a:srgbClr val="FF0000"/>
                </a:solidFill>
              </a:rPr>
              <a:t>Q:</a:t>
            </a:r>
            <a:r>
              <a:rPr lang="en-US" altLang="en-US" sz="1800" dirty="0" smtClean="0">
                <a:solidFill>
                  <a:srgbClr val="FF0000"/>
                </a:solidFill>
              </a:rPr>
              <a:t> </a:t>
            </a:r>
            <a:r>
              <a:rPr lang="en-US" altLang="en-US" sz="1800" dirty="0" smtClean="0"/>
              <a:t>How can this </a:t>
            </a:r>
            <a:r>
              <a:rPr lang="en-US" altLang="en-US" sz="1800" dirty="0" smtClean="0">
                <a:solidFill>
                  <a:srgbClr val="FF0000"/>
                </a:solidFill>
              </a:rPr>
              <a:t>non-linearity </a:t>
            </a:r>
            <a:r>
              <a:rPr lang="en-US" altLang="en-US" sz="1800" dirty="0" smtClean="0"/>
              <a:t>be explained?</a:t>
            </a:r>
          </a:p>
          <a:p>
            <a:pPr lvl="1" eaLnBrk="1" hangingPunct="1">
              <a:spcBef>
                <a:spcPts val="0"/>
              </a:spcBef>
            </a:pPr>
            <a:r>
              <a:rPr lang="en-US" altLang="en-US" sz="1600" b="1" dirty="0" smtClean="0">
                <a:solidFill>
                  <a:srgbClr val="008000"/>
                </a:solidFill>
              </a:rPr>
              <a:t>step #1:</a:t>
            </a:r>
            <a:r>
              <a:rPr lang="en-US" altLang="en-US" sz="1600" dirty="0" smtClean="0">
                <a:solidFill>
                  <a:srgbClr val="008000"/>
                </a:solidFill>
              </a:rPr>
              <a:t> </a:t>
            </a:r>
            <a:r>
              <a:rPr lang="en-US" altLang="en-US" sz="1600" dirty="0" smtClean="0"/>
              <a:t>Assume that </a:t>
            </a:r>
            <a:r>
              <a:rPr lang="en-US" altLang="en-US" sz="1600" i="1" dirty="0" err="1" smtClean="0">
                <a:solidFill>
                  <a:srgbClr val="FF0000"/>
                </a:solidFill>
              </a:rPr>
              <a:t>v</a:t>
            </a:r>
            <a:r>
              <a:rPr lang="en-US" altLang="en-US" sz="1600" i="1" baseline="-25000" dirty="0" err="1" smtClean="0">
                <a:solidFill>
                  <a:srgbClr val="FF0000"/>
                </a:solidFill>
              </a:rPr>
              <a:t>GS</a:t>
            </a:r>
            <a:r>
              <a:rPr lang="en-US" altLang="en-US" sz="1600" dirty="0" smtClean="0">
                <a:solidFill>
                  <a:srgbClr val="FF0000"/>
                </a:solidFill>
              </a:rPr>
              <a:t> is held constant</a:t>
            </a:r>
            <a:r>
              <a:rPr lang="en-US" altLang="en-US" sz="1600" dirty="0" smtClean="0"/>
              <a:t> at value greater than </a:t>
            </a:r>
            <a:r>
              <a:rPr lang="en-US" altLang="en-US" sz="1600" i="1" dirty="0" smtClean="0"/>
              <a:t>V</a:t>
            </a:r>
            <a:r>
              <a:rPr lang="en-US" altLang="en-US" sz="1600" i="1" baseline="-25000" dirty="0" smtClean="0"/>
              <a:t>t</a:t>
            </a:r>
            <a:r>
              <a:rPr lang="en-US" altLang="en-US" sz="1600" i="1" dirty="0" smtClean="0"/>
              <a:t>.</a:t>
            </a:r>
          </a:p>
          <a:p>
            <a:pPr lvl="1" eaLnBrk="1" hangingPunct="1">
              <a:spcBef>
                <a:spcPts val="0"/>
              </a:spcBef>
            </a:pPr>
            <a:r>
              <a:rPr lang="en-US" altLang="en-US" sz="1600" b="1" dirty="0" smtClean="0">
                <a:solidFill>
                  <a:srgbClr val="008000"/>
                </a:solidFill>
              </a:rPr>
              <a:t>step #2:</a:t>
            </a:r>
            <a:r>
              <a:rPr lang="en-US" altLang="en-US" sz="1600" dirty="0" smtClean="0">
                <a:solidFill>
                  <a:srgbClr val="008000"/>
                </a:solidFill>
              </a:rPr>
              <a:t> </a:t>
            </a:r>
            <a:r>
              <a:rPr lang="en-US" altLang="en-US" sz="1600" dirty="0" smtClean="0"/>
              <a:t>Also assume that </a:t>
            </a:r>
            <a:r>
              <a:rPr lang="en-US" altLang="en-US" sz="1600" i="1" dirty="0" err="1" smtClean="0">
                <a:solidFill>
                  <a:srgbClr val="FF0000"/>
                </a:solidFill>
              </a:rPr>
              <a:t>v</a:t>
            </a:r>
            <a:r>
              <a:rPr lang="en-US" altLang="en-US" sz="1600" i="1" baseline="-25000" dirty="0" err="1" smtClean="0">
                <a:solidFill>
                  <a:srgbClr val="FF0000"/>
                </a:solidFill>
              </a:rPr>
              <a:t>DS</a:t>
            </a:r>
            <a:r>
              <a:rPr lang="en-US" altLang="en-US" sz="1600" dirty="0" smtClean="0">
                <a:solidFill>
                  <a:srgbClr val="FF0000"/>
                </a:solidFill>
              </a:rPr>
              <a:t> is applied </a:t>
            </a:r>
            <a:r>
              <a:rPr lang="en-US" altLang="en-US" sz="1600" dirty="0" smtClean="0"/>
              <a:t>and appears as voltage drop across </a:t>
            </a:r>
            <a:r>
              <a:rPr lang="en-US" altLang="en-US" sz="1600" i="1" dirty="0" smtClean="0"/>
              <a:t>n</a:t>
            </a:r>
            <a:r>
              <a:rPr lang="en-US" altLang="en-US" sz="1600" dirty="0" smtClean="0"/>
              <a:t>-channel.</a:t>
            </a:r>
          </a:p>
          <a:p>
            <a:pPr lvl="1">
              <a:spcBef>
                <a:spcPts val="0"/>
              </a:spcBef>
            </a:pPr>
            <a:r>
              <a:rPr lang="en-US" altLang="en-US" sz="1600" b="1" dirty="0" smtClean="0">
                <a:solidFill>
                  <a:srgbClr val="008000"/>
                </a:solidFill>
              </a:rPr>
              <a:t>step #3:</a:t>
            </a:r>
            <a:r>
              <a:rPr lang="en-US" altLang="en-US" sz="1600" dirty="0" smtClean="0">
                <a:solidFill>
                  <a:srgbClr val="008000"/>
                </a:solidFill>
              </a:rPr>
              <a:t> </a:t>
            </a:r>
            <a:r>
              <a:rPr lang="en-US" altLang="en-US" sz="1600" dirty="0"/>
              <a:t>as </a:t>
            </a:r>
            <a:r>
              <a:rPr lang="en-US" altLang="en-US" sz="1600" i="1" dirty="0" err="1"/>
              <a:t>v</a:t>
            </a:r>
            <a:r>
              <a:rPr lang="en-US" altLang="en-US" sz="1600" i="1" baseline="-25000" dirty="0" err="1"/>
              <a:t>DS</a:t>
            </a:r>
            <a:r>
              <a:rPr lang="en-US" altLang="en-US" sz="1600" dirty="0"/>
              <a:t> is </a:t>
            </a:r>
            <a:r>
              <a:rPr lang="en-US" altLang="en-US" sz="1600" dirty="0" smtClean="0"/>
              <a:t>Increased, the depletion layer, between p-type (body) and n-type (channel) near the drain, increases and so the cross section  area of the channel near the drain decreases as shown in Fig. 5. Hence as </a:t>
            </a:r>
            <a:r>
              <a:rPr lang="en-US" altLang="en-US" sz="1600" i="1" dirty="0" err="1"/>
              <a:t>v</a:t>
            </a:r>
            <a:r>
              <a:rPr lang="en-US" altLang="en-US" sz="1600" i="1" baseline="-25000" dirty="0" err="1"/>
              <a:t>DS</a:t>
            </a:r>
            <a:r>
              <a:rPr lang="en-US" altLang="en-US" sz="1600" dirty="0"/>
              <a:t> is </a:t>
            </a:r>
            <a:r>
              <a:rPr lang="en-US" altLang="en-US" sz="1600" dirty="0" smtClean="0"/>
              <a:t>Increased, the current slowly increased (nonlinear relation) and this region is called near pinch-off.</a:t>
            </a:r>
          </a:p>
          <a:p>
            <a:pPr lvl="1">
              <a:spcBef>
                <a:spcPts val="0"/>
              </a:spcBef>
            </a:pPr>
            <a:r>
              <a:rPr lang="en-US" altLang="en-US" sz="1600" dirty="0" smtClean="0"/>
              <a:t>When </a:t>
            </a:r>
            <a:r>
              <a:rPr lang="en-US" altLang="en-US" sz="1600" i="1" dirty="0" err="1" smtClean="0"/>
              <a:t>v</a:t>
            </a:r>
            <a:r>
              <a:rPr lang="en-US" altLang="en-US" sz="1600" i="1" baseline="-25000" dirty="0" err="1" smtClean="0"/>
              <a:t>DS</a:t>
            </a:r>
            <a:r>
              <a:rPr lang="en-US" altLang="en-US" sz="1600" i="1" baseline="-25000" dirty="0" smtClean="0"/>
              <a:t> </a:t>
            </a:r>
            <a:r>
              <a:rPr lang="en-US" altLang="en-US" sz="1600" dirty="0" smtClean="0"/>
              <a:t>&gt; </a:t>
            </a:r>
            <a:r>
              <a:rPr lang="en-US" altLang="en-US" sz="1600" i="1" dirty="0" err="1" smtClean="0"/>
              <a:t>v</a:t>
            </a:r>
            <a:r>
              <a:rPr lang="en-US" altLang="en-US" sz="1600" i="1" baseline="-25000" dirty="0" err="1" smtClean="0"/>
              <a:t>ov</a:t>
            </a:r>
            <a:r>
              <a:rPr lang="en-US" altLang="en-US" sz="1600" i="1" baseline="-25000" dirty="0" smtClean="0"/>
              <a:t> </a:t>
            </a:r>
            <a:r>
              <a:rPr lang="en-US" altLang="en-US" sz="1600" dirty="0" smtClean="0"/>
              <a:t>, the channel near the drain completely pinched-off and the current flows in the channel saturates (reach to the maximum value). This region is called pinch-off “Saturation” or “active”.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EA1A6-D014-40A0-A0E3-E80943E4A13C}" type="datetime1">
              <a:rPr lang="en-US" smtClean="0"/>
              <a:t>12/8/2017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7B782-A207-460B-B11B-32D5F2B1971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4457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graphicFrame>
        <p:nvGraphicFramePr>
          <p:cNvPr id="29701" name="Object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4126054"/>
              </p:ext>
            </p:extLst>
          </p:nvPr>
        </p:nvGraphicFramePr>
        <p:xfrm>
          <a:off x="533400" y="5027614"/>
          <a:ext cx="6971554" cy="1467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9" name="Equation" r:id="rId3" imgW="3352800" imgH="698500" progId="Equation.DSMT4">
                  <p:embed/>
                </p:oleObj>
              </mc:Choice>
              <mc:Fallback>
                <p:oleObj name="Equation" r:id="rId3" imgW="3352800" imgH="698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5027614"/>
                        <a:ext cx="6971554" cy="14675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B9F35-D215-469E-9BE8-FAD9C716883C}" type="datetime1">
              <a:rPr lang="en-US" smtClean="0"/>
              <a:t>12/8/2017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7B782-A207-460B-B11B-32D5F2B19719}" type="slidenum">
              <a:rPr lang="en-US" smtClean="0"/>
              <a:t>28</a:t>
            </a:fld>
            <a:endParaRPr lang="en-US"/>
          </a:p>
        </p:txBody>
      </p:sp>
      <p:pic>
        <p:nvPicPr>
          <p:cNvPr id="29702" name="Picture 7" descr="se05F0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866" y="790452"/>
            <a:ext cx="6860647" cy="4010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3" name="Text Box 26"/>
          <p:cNvSpPr txBox="1">
            <a:spLocks noChangeArrowheads="1"/>
          </p:cNvSpPr>
          <p:nvPr/>
        </p:nvSpPr>
        <p:spPr bwMode="auto">
          <a:xfrm>
            <a:off x="3276600" y="168275"/>
            <a:ext cx="2667000" cy="82232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FF0000"/>
                </a:solidFill>
              </a:rPr>
              <a:t>saturation occurs once </a:t>
            </a:r>
            <a:r>
              <a:rPr lang="en-US" altLang="en-US" sz="2400" i="1">
                <a:solidFill>
                  <a:srgbClr val="FF0000"/>
                </a:solidFill>
              </a:rPr>
              <a:t>v</a:t>
            </a:r>
            <a:r>
              <a:rPr lang="en-US" altLang="en-US" sz="2400" i="1" baseline="-25000">
                <a:solidFill>
                  <a:srgbClr val="FF0000"/>
                </a:solidFill>
              </a:rPr>
              <a:t>DS</a:t>
            </a:r>
            <a:r>
              <a:rPr lang="en-US" altLang="en-US" sz="2400">
                <a:solidFill>
                  <a:srgbClr val="FF0000"/>
                </a:solidFill>
              </a:rPr>
              <a:t> &gt; </a:t>
            </a:r>
            <a:r>
              <a:rPr lang="en-US" altLang="en-US" sz="2400" i="1">
                <a:solidFill>
                  <a:srgbClr val="FF0000"/>
                </a:solidFill>
              </a:rPr>
              <a:t>v</a:t>
            </a:r>
            <a:r>
              <a:rPr lang="en-US" altLang="en-US" sz="2400" i="1" baseline="-25000">
                <a:solidFill>
                  <a:srgbClr val="FF0000"/>
                </a:solidFill>
              </a:rPr>
              <a:t>OV</a:t>
            </a:r>
          </a:p>
        </p:txBody>
      </p:sp>
      <p:sp>
        <p:nvSpPr>
          <p:cNvPr id="1261595" name="Line 27"/>
          <p:cNvSpPr>
            <a:spLocks noChangeShapeType="1"/>
          </p:cNvSpPr>
          <p:nvPr/>
        </p:nvSpPr>
        <p:spPr bwMode="auto">
          <a:xfrm flipV="1">
            <a:off x="2667000" y="3886200"/>
            <a:ext cx="1447800" cy="1371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1596" name="Line 28"/>
          <p:cNvSpPr>
            <a:spLocks noChangeShapeType="1"/>
          </p:cNvSpPr>
          <p:nvPr/>
        </p:nvSpPr>
        <p:spPr bwMode="auto">
          <a:xfrm flipV="1">
            <a:off x="3276600" y="3962400"/>
            <a:ext cx="2438400" cy="199813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14083" y="5572422"/>
            <a:ext cx="838199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dirty="0" smtClean="0">
                <a:solidFill>
                  <a:srgbClr val="FF0000"/>
                </a:solidFill>
              </a:rPr>
              <a:t>Eq. </a:t>
            </a:r>
            <a:r>
              <a:rPr lang="en-US" dirty="0" smtClean="0">
                <a:solidFill>
                  <a:srgbClr val="FF0000"/>
                </a:solidFill>
              </a:rPr>
              <a:t>7)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0633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61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61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2615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61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2615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61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61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61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6" presetID="10" presetClass="exit" presetSubtype="0" fill="hold" grpId="3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2615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61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3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2615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61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3" presetID="10" presetClass="entr" presetSubtype="0" fill="hold" grpId="4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61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4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61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40" presetID="10" presetClass="exit" presetSubtype="0" fill="hold" grpId="5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2615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61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5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2615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61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1595" grpId="0" animBg="1"/>
      <p:bldP spid="1261595" grpId="1" animBg="1"/>
      <p:bldP spid="1261595" grpId="2" animBg="1"/>
      <p:bldP spid="1261595" grpId="3" animBg="1"/>
      <p:bldP spid="1261595" grpId="4" animBg="1"/>
      <p:bldP spid="1261595" grpId="5" animBg="1"/>
      <p:bldP spid="1261596" grpId="0" animBg="1"/>
      <p:bldP spid="1261596" grpId="1" animBg="1"/>
      <p:bldP spid="1261596" grpId="2" animBg="1"/>
      <p:bldP spid="1261596" grpId="3" animBg="1"/>
      <p:bldP spid="1261596" grpId="4" animBg="1"/>
      <p:bldP spid="1261596" grpId="5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 smtClean="0"/>
              <a:t>Example 1: </a:t>
            </a:r>
            <a:r>
              <a:rPr lang="en-US" altLang="en-US" sz="3200" b="0" dirty="0" smtClean="0"/>
              <a:t>NMOS MOSFET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706966" y="2501152"/>
            <a:ext cx="7738534" cy="3926541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altLang="en-US" sz="2000" b="1" dirty="0" smtClean="0">
                <a:solidFill>
                  <a:srgbClr val="FF0000"/>
                </a:solidFill>
              </a:rPr>
              <a:t>Example 5.1. Problem Statement: </a:t>
            </a:r>
            <a:r>
              <a:rPr lang="en-US" altLang="en-US" sz="2000" dirty="0" smtClean="0"/>
              <a:t>Consider an NMOS process technology for which </a:t>
            </a:r>
            <a:r>
              <a:rPr lang="en-US" altLang="en-US" sz="2000" i="1" dirty="0" err="1" smtClean="0"/>
              <a:t>L</a:t>
            </a:r>
            <a:r>
              <a:rPr lang="en-US" altLang="en-US" sz="2000" i="1" baseline="-25000" dirty="0" err="1" smtClean="0"/>
              <a:t>min</a:t>
            </a:r>
            <a:r>
              <a:rPr lang="en-US" altLang="en-US" sz="2000" dirty="0" smtClean="0"/>
              <a:t> = 0.4</a:t>
            </a:r>
            <a:r>
              <a:rPr lang="en-US" altLang="en-US" sz="2000" i="1" dirty="0" smtClean="0"/>
              <a:t>mm</a:t>
            </a:r>
            <a:r>
              <a:rPr lang="en-US" altLang="en-US" sz="2000" dirty="0" smtClean="0"/>
              <a:t>, </a:t>
            </a:r>
            <a:r>
              <a:rPr lang="en-US" altLang="en-US" sz="2000" i="1" dirty="0" err="1" smtClean="0"/>
              <a:t>t</a:t>
            </a:r>
            <a:r>
              <a:rPr lang="en-US" altLang="en-US" sz="2000" i="1" baseline="-25000" dirty="0" err="1" smtClean="0"/>
              <a:t>ox</a:t>
            </a:r>
            <a:r>
              <a:rPr lang="en-US" altLang="en-US" sz="2000" dirty="0" smtClean="0"/>
              <a:t> = 8</a:t>
            </a:r>
            <a:r>
              <a:rPr lang="en-US" altLang="en-US" sz="2000" i="1" dirty="0" smtClean="0"/>
              <a:t>nm</a:t>
            </a:r>
            <a:r>
              <a:rPr lang="en-US" altLang="en-US" sz="2000" dirty="0" smtClean="0"/>
              <a:t>, </a:t>
            </a:r>
            <a:r>
              <a:rPr lang="el-GR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altLang="en-US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000" dirty="0" smtClean="0"/>
              <a:t> </a:t>
            </a:r>
            <a:r>
              <a:rPr lang="en-US" altLang="en-US" sz="2000" dirty="0" smtClean="0"/>
              <a:t>= 450</a:t>
            </a:r>
            <a:r>
              <a:rPr lang="en-US" altLang="en-US" sz="2000" i="1" dirty="0" smtClean="0"/>
              <a:t>cm</a:t>
            </a:r>
            <a:r>
              <a:rPr lang="en-US" altLang="en-US" sz="2000" baseline="30000" dirty="0" smtClean="0"/>
              <a:t>2</a:t>
            </a:r>
            <a:r>
              <a:rPr lang="en-US" altLang="en-US" sz="2000" dirty="0" smtClean="0"/>
              <a:t>/</a:t>
            </a:r>
            <a:r>
              <a:rPr lang="en-US" altLang="en-US" sz="2000" i="1" dirty="0" smtClean="0"/>
              <a:t>Vs</a:t>
            </a:r>
            <a:r>
              <a:rPr lang="en-US" altLang="en-US" sz="2000" dirty="0" smtClean="0"/>
              <a:t>, </a:t>
            </a:r>
            <a:r>
              <a:rPr lang="en-US" altLang="en-US" sz="2000" i="1" dirty="0" err="1" smtClean="0"/>
              <a:t>V</a:t>
            </a:r>
            <a:r>
              <a:rPr lang="en-US" altLang="en-US" sz="2000" i="1" baseline="-25000" dirty="0" err="1" smtClean="0"/>
              <a:t>t</a:t>
            </a:r>
            <a:r>
              <a:rPr lang="en-US" altLang="en-US" sz="2000" dirty="0" smtClean="0"/>
              <a:t> = 0.7</a:t>
            </a:r>
            <a:r>
              <a:rPr lang="en-US" altLang="en-US" sz="2000" i="1" dirty="0" smtClean="0"/>
              <a:t>V</a:t>
            </a:r>
            <a:r>
              <a:rPr lang="en-US" altLang="en-US" sz="2000" dirty="0" smtClean="0"/>
              <a:t>.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</a:pPr>
            <a:r>
              <a:rPr lang="en-US" altLang="en-US" sz="2000" b="1" dirty="0" smtClean="0">
                <a:solidFill>
                  <a:srgbClr val="FF0000"/>
                </a:solidFill>
              </a:rPr>
              <a:t>Q(a):</a:t>
            </a:r>
            <a:r>
              <a:rPr lang="en-US" altLang="en-US" sz="2000" dirty="0" smtClean="0">
                <a:solidFill>
                  <a:srgbClr val="FF0000"/>
                </a:solidFill>
              </a:rPr>
              <a:t> </a:t>
            </a:r>
            <a:r>
              <a:rPr lang="en-US" altLang="en-US" sz="2000" dirty="0" smtClean="0"/>
              <a:t>Find </a:t>
            </a:r>
            <a:r>
              <a:rPr lang="en-US" altLang="en-US" sz="2000" i="1" dirty="0" smtClean="0"/>
              <a:t>C</a:t>
            </a:r>
            <a:r>
              <a:rPr lang="en-US" altLang="en-US" sz="2000" i="1" baseline="-25000" dirty="0" smtClean="0"/>
              <a:t>ox</a:t>
            </a:r>
            <a:r>
              <a:rPr lang="en-US" altLang="en-US" sz="2000" dirty="0" smtClean="0"/>
              <a:t> and </a:t>
            </a:r>
            <a:r>
              <a:rPr lang="en-US" altLang="en-US" sz="2000" i="1" dirty="0" err="1" smtClean="0"/>
              <a:t>k</a:t>
            </a:r>
            <a:r>
              <a:rPr lang="en-US" altLang="en-US" sz="2000" dirty="0" err="1" smtClean="0"/>
              <a:t>’</a:t>
            </a:r>
            <a:r>
              <a:rPr lang="en-US" altLang="en-US" sz="2000" i="1" baseline="-25000" dirty="0" err="1" smtClean="0"/>
              <a:t>n</a:t>
            </a:r>
            <a:r>
              <a:rPr lang="en-US" altLang="en-US" sz="2000" i="1" dirty="0" smtClean="0"/>
              <a:t>.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</a:pPr>
            <a:r>
              <a:rPr lang="en-US" altLang="en-US" sz="2000" b="1" dirty="0" smtClean="0">
                <a:solidFill>
                  <a:srgbClr val="FF0000"/>
                </a:solidFill>
              </a:rPr>
              <a:t>Q(b):</a:t>
            </a:r>
            <a:r>
              <a:rPr lang="en-US" altLang="en-US" sz="2000" dirty="0" smtClean="0">
                <a:solidFill>
                  <a:srgbClr val="FF0000"/>
                </a:solidFill>
              </a:rPr>
              <a:t> </a:t>
            </a:r>
            <a:r>
              <a:rPr lang="en-US" altLang="en-US" sz="2000" dirty="0" smtClean="0"/>
              <a:t>For a MOSFET with </a:t>
            </a:r>
            <a:r>
              <a:rPr lang="en-US" altLang="en-US" sz="2000" i="1" dirty="0" smtClean="0"/>
              <a:t>W</a:t>
            </a:r>
            <a:r>
              <a:rPr lang="en-US" altLang="en-US" sz="2000" dirty="0" smtClean="0"/>
              <a:t>/</a:t>
            </a:r>
            <a:r>
              <a:rPr lang="en-US" altLang="en-US" sz="2000" i="1" dirty="0" smtClean="0"/>
              <a:t>L</a:t>
            </a:r>
            <a:r>
              <a:rPr lang="en-US" altLang="en-US" sz="2000" dirty="0" smtClean="0"/>
              <a:t> = 8</a:t>
            </a:r>
            <a:r>
              <a:rPr lang="en-US" altLang="en-US" sz="2000" i="1" dirty="0" smtClean="0">
                <a:solidFill>
                  <a:srgbClr val="FF0000"/>
                </a:solidFill>
              </a:rPr>
              <a:t>mm</a:t>
            </a:r>
            <a:r>
              <a:rPr lang="en-US" altLang="en-US" sz="2000" dirty="0" smtClean="0"/>
              <a:t>/0.8</a:t>
            </a:r>
            <a:r>
              <a:rPr lang="en-US" altLang="en-US" sz="2000" i="1" dirty="0" smtClean="0">
                <a:solidFill>
                  <a:srgbClr val="FF0000"/>
                </a:solidFill>
              </a:rPr>
              <a:t>mm</a:t>
            </a:r>
            <a:r>
              <a:rPr lang="en-US" altLang="en-US" sz="2000" dirty="0" smtClean="0"/>
              <a:t>, calculate the values of </a:t>
            </a:r>
            <a:r>
              <a:rPr lang="en-US" altLang="en-US" sz="2000" i="1" dirty="0" err="1" smtClean="0"/>
              <a:t>v</a:t>
            </a:r>
            <a:r>
              <a:rPr lang="en-US" altLang="en-US" sz="2000" i="1" baseline="-25000" dirty="0" err="1" smtClean="0"/>
              <a:t>OV</a:t>
            </a:r>
            <a:r>
              <a:rPr lang="en-US" altLang="en-US" sz="2000" dirty="0" smtClean="0"/>
              <a:t>, </a:t>
            </a:r>
            <a:r>
              <a:rPr lang="en-US" altLang="en-US" sz="2000" i="1" dirty="0" err="1" smtClean="0"/>
              <a:t>v</a:t>
            </a:r>
            <a:r>
              <a:rPr lang="en-US" altLang="en-US" sz="2000" i="1" baseline="-25000" dirty="0" err="1" smtClean="0"/>
              <a:t>GS</a:t>
            </a:r>
            <a:r>
              <a:rPr lang="en-US" altLang="en-US" sz="2000" dirty="0" smtClean="0"/>
              <a:t>, and </a:t>
            </a:r>
            <a:r>
              <a:rPr lang="en-US" altLang="en-US" sz="2000" i="1" dirty="0" err="1" smtClean="0"/>
              <a:t>v</a:t>
            </a:r>
            <a:r>
              <a:rPr lang="en-US" altLang="en-US" sz="2000" i="1" baseline="-25000" dirty="0" err="1" smtClean="0"/>
              <a:t>DS</a:t>
            </a:r>
            <a:r>
              <a:rPr lang="en-US" altLang="en-US" sz="2000" baseline="-25000" dirty="0" err="1" smtClean="0"/>
              <a:t>min</a:t>
            </a:r>
            <a:r>
              <a:rPr lang="en-US" altLang="en-US" sz="2000" dirty="0" smtClean="0"/>
              <a:t> needed to operate the transistor in the saturation region with dc current </a:t>
            </a:r>
            <a:r>
              <a:rPr lang="en-US" altLang="en-US" sz="2000" i="1" dirty="0" smtClean="0"/>
              <a:t>I</a:t>
            </a:r>
            <a:r>
              <a:rPr lang="en-US" altLang="en-US" sz="2000" i="1" baseline="-25000" dirty="0" smtClean="0"/>
              <a:t>D</a:t>
            </a:r>
            <a:r>
              <a:rPr lang="en-US" altLang="en-US" sz="2000" dirty="0" smtClean="0"/>
              <a:t> = 100</a:t>
            </a:r>
            <a:r>
              <a:rPr lang="en-US" altLang="en-US" sz="2000" i="1" dirty="0" smtClean="0">
                <a:solidFill>
                  <a:srgbClr val="FF0000"/>
                </a:solidFill>
              </a:rPr>
              <a:t>mA</a:t>
            </a:r>
            <a:r>
              <a:rPr lang="en-US" altLang="en-US" sz="2000" dirty="0" smtClean="0"/>
              <a:t>.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</a:pPr>
            <a:r>
              <a:rPr lang="en-US" altLang="en-US" sz="2000" b="1" dirty="0" smtClean="0">
                <a:solidFill>
                  <a:srgbClr val="FF0000"/>
                </a:solidFill>
              </a:rPr>
              <a:t>Q(c):</a:t>
            </a:r>
            <a:r>
              <a:rPr lang="en-US" altLang="en-US" sz="2000" dirty="0" smtClean="0">
                <a:solidFill>
                  <a:srgbClr val="FF0000"/>
                </a:solidFill>
              </a:rPr>
              <a:t> </a:t>
            </a:r>
            <a:r>
              <a:rPr lang="en-US" altLang="en-US" sz="2000" dirty="0" smtClean="0"/>
              <a:t>For the device in (b), find the values of </a:t>
            </a:r>
            <a:r>
              <a:rPr lang="en-US" altLang="en-US" sz="2000" i="1" dirty="0" err="1" smtClean="0"/>
              <a:t>v</a:t>
            </a:r>
            <a:r>
              <a:rPr lang="en-US" altLang="en-US" sz="2000" i="1" baseline="-25000" dirty="0" err="1" smtClean="0"/>
              <a:t>OV</a:t>
            </a:r>
            <a:r>
              <a:rPr lang="en-US" altLang="en-US" sz="2000" dirty="0" smtClean="0"/>
              <a:t> and </a:t>
            </a:r>
            <a:r>
              <a:rPr lang="en-US" altLang="en-US" sz="2000" i="1" dirty="0" err="1" smtClean="0"/>
              <a:t>v</a:t>
            </a:r>
            <a:r>
              <a:rPr lang="en-US" altLang="en-US" sz="2000" i="1" baseline="-25000" dirty="0" err="1" smtClean="0"/>
              <a:t>GS</a:t>
            </a:r>
            <a:r>
              <a:rPr lang="en-US" altLang="en-US" sz="2000" dirty="0" smtClean="0"/>
              <a:t> required to cause the device to operate as a 1000</a:t>
            </a:r>
            <a:r>
              <a:rPr lang="en-US" altLang="en-US" sz="2000" i="1" dirty="0" smtClean="0">
                <a:solidFill>
                  <a:srgbClr val="FF0000"/>
                </a:solidFill>
              </a:rPr>
              <a:t>ohm</a:t>
            </a:r>
            <a:r>
              <a:rPr lang="en-US" altLang="en-US" sz="2000" dirty="0" smtClean="0"/>
              <a:t> resistor for very small </a:t>
            </a:r>
            <a:r>
              <a:rPr lang="en-US" altLang="en-US" sz="2000" i="1" dirty="0" err="1" smtClean="0"/>
              <a:t>v</a:t>
            </a:r>
            <a:r>
              <a:rPr lang="en-US" altLang="en-US" sz="2000" i="1" baseline="-25000" dirty="0" err="1" smtClean="0"/>
              <a:t>DS</a:t>
            </a:r>
            <a:r>
              <a:rPr lang="en-US" altLang="en-US" sz="2000" i="1" dirty="0" smtClean="0"/>
              <a:t>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91C4A-35A0-465E-9F8D-E3FFBF28220A}" type="datetime1">
              <a:rPr lang="en-US" smtClean="0"/>
              <a:t>12/9/2017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7B782-A207-460B-B11B-32D5F2B1971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3016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 smtClean="0"/>
              <a:t>Introduction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1057587" y="2516997"/>
            <a:ext cx="5677270" cy="4038600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en-US" sz="2000" b="1" dirty="0" smtClean="0">
                <a:solidFill>
                  <a:srgbClr val="FF0000"/>
                </a:solidFill>
              </a:rPr>
              <a:t>Q:</a:t>
            </a:r>
            <a:r>
              <a:rPr lang="en-US" altLang="en-US" sz="2000" dirty="0" smtClean="0">
                <a:solidFill>
                  <a:srgbClr val="FF0000"/>
                </a:solidFill>
              </a:rPr>
              <a:t> </a:t>
            </a:r>
            <a:r>
              <a:rPr lang="en-US" altLang="en-US" sz="2000" dirty="0" smtClean="0"/>
              <a:t>What, in simplest terms, is the desired operation of a three-terminal device?</a:t>
            </a:r>
          </a:p>
          <a:p>
            <a:pPr lvl="1" eaLnBrk="1" hangingPunct="1">
              <a:lnSpc>
                <a:spcPct val="120000"/>
              </a:lnSpc>
              <a:spcBef>
                <a:spcPts val="0"/>
              </a:spcBef>
            </a:pPr>
            <a:r>
              <a:rPr lang="en-US" altLang="en-US" sz="2400" b="1" dirty="0" smtClean="0">
                <a:solidFill>
                  <a:srgbClr val="008000"/>
                </a:solidFill>
              </a:rPr>
              <a:t>A:</a:t>
            </a:r>
            <a:r>
              <a:rPr lang="en-US" altLang="en-US" sz="2400" dirty="0" smtClean="0">
                <a:solidFill>
                  <a:srgbClr val="008000"/>
                </a:solidFill>
              </a:rPr>
              <a:t> </a:t>
            </a:r>
            <a:r>
              <a:rPr lang="en-US" altLang="en-US" sz="2400" dirty="0" smtClean="0"/>
              <a:t>Employ voltage between two  terminals to </a:t>
            </a:r>
            <a:r>
              <a:rPr lang="en-US" altLang="en-US" sz="2400" dirty="0" smtClean="0">
                <a:solidFill>
                  <a:srgbClr val="FF0000"/>
                </a:solidFill>
              </a:rPr>
              <a:t>control current flowing in to the third.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3D75F-4529-4C9D-ABC7-260888CAEE40}" type="datetime1">
              <a:rPr lang="en-US" smtClean="0"/>
              <a:t>12/8/2017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7B782-A207-460B-B11B-32D5F2B19719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303" y="3416840"/>
            <a:ext cx="1645920" cy="25436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78988" y="5081851"/>
            <a:ext cx="5133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V</a:t>
            </a:r>
            <a:r>
              <a:rPr lang="en-US" sz="2000" baseline="-25000" dirty="0" smtClean="0">
                <a:solidFill>
                  <a:schemeClr val="accent1">
                    <a:lumMod val="75000"/>
                  </a:schemeClr>
                </a:solidFill>
              </a:rPr>
              <a:t>GS</a:t>
            </a:r>
            <a:endParaRPr lang="en-US" sz="2000" baseline="-25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96887" y="4707574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+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23377" y="5301673"/>
            <a:ext cx="2952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-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6149" name="Picture 4" descr="se05E0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64" t="65480" r="231" b="17337"/>
          <a:stretch/>
        </p:blipFill>
        <p:spPr bwMode="auto">
          <a:xfrm>
            <a:off x="7589587" y="3612944"/>
            <a:ext cx="376518" cy="497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01492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</a:t>
            </a:r>
            <a:r>
              <a:rPr lang="en-US" altLang="en-US" dirty="0" smtClean="0"/>
              <a:t>1 - Sol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41997-146E-4911-A331-4CB2C9B21782}" type="datetime1">
              <a:rPr lang="en-US" smtClean="0"/>
              <a:t>12/8/2017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7B782-A207-460B-B11B-32D5F2B19719}" type="slidenum">
              <a:rPr lang="en-US" smtClean="0"/>
              <a:t>30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3784" y="2631983"/>
            <a:ext cx="5224897" cy="31636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2970" y="2631983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(a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70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1 </a:t>
            </a:r>
            <a:r>
              <a:rPr lang="en-US" altLang="en-US" dirty="0" smtClean="0"/>
              <a:t>– Sol, Cont.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41997-146E-4911-A331-4CB2C9B21782}" type="datetime1">
              <a:rPr lang="en-US" smtClean="0"/>
              <a:t>12/8/2017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7B782-A207-460B-B11B-32D5F2B19719}" type="slidenum">
              <a:rPr lang="en-US" smtClean="0"/>
              <a:t>31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457" y="2297204"/>
            <a:ext cx="5486391" cy="26244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9457" y="4921622"/>
            <a:ext cx="5487452" cy="1317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80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1 – Sol, Cont.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41997-146E-4911-A331-4CB2C9B21782}" type="datetime1">
              <a:rPr lang="en-US" smtClean="0"/>
              <a:t>12/8/2017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7B782-A207-460B-B11B-32D5F2B19719}" type="slidenum">
              <a:rPr lang="en-US" smtClean="0"/>
              <a:t>32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914" y="2370602"/>
            <a:ext cx="6872561" cy="3774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28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49F0D-5DEB-45E7-A2DD-B7EE145CAD9E}" type="datetime1">
              <a:rPr lang="en-US" smtClean="0"/>
              <a:t>12/8/2017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7B782-A207-460B-B11B-32D5F2B19719}" type="slidenum">
              <a:rPr lang="en-US" smtClean="0"/>
              <a:t>33</a:t>
            </a:fld>
            <a:endParaRPr lang="en-US"/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486149"/>
            <a:ext cx="4616450" cy="13255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200" b="0" dirty="0" smtClean="0"/>
              <a:t>2.</a:t>
            </a:r>
            <a:r>
              <a:rPr lang="en-US" altLang="en-US" sz="3200" dirty="0" smtClean="0"/>
              <a:t> Current-Voltage Characteristics of MOSFET</a:t>
            </a:r>
          </a:p>
        </p:txBody>
      </p:sp>
      <p:sp>
        <p:nvSpPr>
          <p:cNvPr id="39941" name="Rectangle 4"/>
          <p:cNvSpPr>
            <a:spLocks noGrp="1" noChangeArrowheads="1"/>
          </p:cNvSpPr>
          <p:nvPr>
            <p:ph sz="half" idx="4294967295"/>
          </p:nvPr>
        </p:nvSpPr>
        <p:spPr>
          <a:xfrm>
            <a:off x="672352" y="2057400"/>
            <a:ext cx="3632947" cy="35052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000" dirty="0" smtClean="0"/>
              <a:t>Figure 11. shows an </a:t>
            </a:r>
            <a:r>
              <a:rPr lang="en-US" altLang="en-US" sz="2000" i="1" dirty="0" smtClean="0"/>
              <a:t>n</a:t>
            </a:r>
            <a:r>
              <a:rPr lang="en-US" altLang="en-US" sz="2000" dirty="0" smtClean="0"/>
              <a:t>-channel enhancement MOSFET.</a:t>
            </a:r>
          </a:p>
          <a:p>
            <a:pPr eaLnBrk="1" hangingPunct="1"/>
            <a:r>
              <a:rPr lang="en-US" altLang="en-US" sz="2000" dirty="0" smtClean="0"/>
              <a:t>There are </a:t>
            </a:r>
            <a:r>
              <a:rPr lang="en-US" altLang="en-US" sz="2000" dirty="0" smtClean="0">
                <a:solidFill>
                  <a:srgbClr val="FF0000"/>
                </a:solidFill>
              </a:rPr>
              <a:t>four terminals:</a:t>
            </a:r>
          </a:p>
          <a:p>
            <a:pPr lvl="1" eaLnBrk="1" hangingPunct="1"/>
            <a:r>
              <a:rPr lang="en-US" altLang="en-US" sz="1800" dirty="0" smtClean="0"/>
              <a:t>drain (D), gate (G), body (B), and source (S).</a:t>
            </a:r>
          </a:p>
          <a:p>
            <a:pPr eaLnBrk="1" hangingPunct="1"/>
            <a:r>
              <a:rPr lang="en-US" altLang="en-US" sz="2000" dirty="0" smtClean="0"/>
              <a:t>Although, it is </a:t>
            </a:r>
            <a:r>
              <a:rPr lang="en-US" altLang="en-US" sz="2000" dirty="0" smtClean="0">
                <a:solidFill>
                  <a:srgbClr val="FF0000"/>
                </a:solidFill>
              </a:rPr>
              <a:t>assumed that body and source are connected.</a:t>
            </a:r>
            <a:endParaRPr lang="en-US" altLang="en-US" sz="2000" dirty="0" smtClean="0"/>
          </a:p>
        </p:txBody>
      </p:sp>
      <p:sp>
        <p:nvSpPr>
          <p:cNvPr id="39943" name="Rectangle 2"/>
          <p:cNvSpPr>
            <a:spLocks noChangeArrowheads="1"/>
          </p:cNvSpPr>
          <p:nvPr/>
        </p:nvSpPr>
        <p:spPr bwMode="auto">
          <a:xfrm>
            <a:off x="672352" y="5524314"/>
            <a:ext cx="7688003" cy="83099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200" b="1" dirty="0"/>
              <a:t>Figure </a:t>
            </a:r>
            <a:r>
              <a:rPr lang="en-US" altLang="en-US" sz="1200" b="1" dirty="0"/>
              <a:t>5</a:t>
            </a:r>
            <a:r>
              <a:rPr lang="en-US" altLang="en-US" sz="1200" b="1" dirty="0" smtClean="0"/>
              <a:t> </a:t>
            </a:r>
            <a:r>
              <a:rPr lang="en-US" altLang="en-US" sz="1200" b="1" dirty="0"/>
              <a:t>(a): </a:t>
            </a:r>
            <a:r>
              <a:rPr lang="en-US" altLang="en-US" sz="1200" dirty="0"/>
              <a:t>Circuit symbol for the </a:t>
            </a:r>
            <a:r>
              <a:rPr lang="en-US" altLang="en-US" sz="1200" i="1" dirty="0"/>
              <a:t>n</a:t>
            </a:r>
            <a:r>
              <a:rPr lang="en-US" altLang="en-US" sz="1200" dirty="0"/>
              <a:t>-channel enhancement-type MOSFET. </a:t>
            </a:r>
            <a:r>
              <a:rPr lang="en-US" altLang="en-US" sz="1200" b="1" dirty="0"/>
              <a:t>(b) </a:t>
            </a:r>
            <a:r>
              <a:rPr lang="en-US" altLang="en-US" sz="1200" dirty="0"/>
              <a:t>Modified circuit symbol with an arrowhead on the source terminal to distinguish it from the drain and to indicate device polarity (i.e., </a:t>
            </a:r>
            <a:r>
              <a:rPr lang="en-US" altLang="en-US" sz="1200" i="1" dirty="0"/>
              <a:t>n </a:t>
            </a:r>
            <a:r>
              <a:rPr lang="en-US" altLang="en-US" sz="1200" dirty="0"/>
              <a:t>channel). </a:t>
            </a:r>
            <a:r>
              <a:rPr lang="en-US" altLang="en-US" sz="1200" b="1" dirty="0"/>
              <a:t>(c) </a:t>
            </a:r>
            <a:r>
              <a:rPr lang="en-US" altLang="en-US" sz="1200" dirty="0"/>
              <a:t>Simplified circuit symbol to be used when the source is connected to the body or when the effect of the body on device operation is unimportant.</a:t>
            </a:r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4611315" y="892268"/>
            <a:ext cx="3749040" cy="4673380"/>
            <a:chOff x="4530633" y="717456"/>
            <a:chExt cx="4030662" cy="5024437"/>
          </a:xfrm>
        </p:grpSpPr>
        <p:pic>
          <p:nvPicPr>
            <p:cNvPr id="39942" name="Picture 4" descr="se05F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0633" y="717456"/>
              <a:ext cx="4030662" cy="5024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90261" name="Freeform 21"/>
            <p:cNvSpPr>
              <a:spLocks/>
            </p:cNvSpPr>
            <p:nvPr/>
          </p:nvSpPr>
          <p:spPr bwMode="auto">
            <a:xfrm>
              <a:off x="6351495" y="4370293"/>
              <a:ext cx="762000" cy="762000"/>
            </a:xfrm>
            <a:custGeom>
              <a:avLst/>
              <a:gdLst>
                <a:gd name="T0" fmla="*/ 0 w 480"/>
                <a:gd name="T1" fmla="*/ 0 h 480"/>
                <a:gd name="T2" fmla="*/ 1209675000 w 480"/>
                <a:gd name="T3" fmla="*/ 0 h 480"/>
                <a:gd name="T4" fmla="*/ 1209675000 w 480"/>
                <a:gd name="T5" fmla="*/ 1209675000 h 480"/>
                <a:gd name="T6" fmla="*/ 725805000 w 480"/>
                <a:gd name="T7" fmla="*/ 1209675000 h 48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80" h="480">
                  <a:moveTo>
                    <a:pt x="0" y="0"/>
                  </a:moveTo>
                  <a:lnTo>
                    <a:pt x="480" y="0"/>
                  </a:lnTo>
                  <a:lnTo>
                    <a:pt x="480" y="480"/>
                  </a:lnTo>
                  <a:lnTo>
                    <a:pt x="288" y="480"/>
                  </a:ln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0262" name="Oval 22"/>
            <p:cNvSpPr>
              <a:spLocks noChangeArrowheads="1"/>
            </p:cNvSpPr>
            <p:nvPr/>
          </p:nvSpPr>
          <p:spPr bwMode="auto">
            <a:xfrm>
              <a:off x="6732495" y="5056093"/>
              <a:ext cx="146050" cy="1460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6759092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69395-5EFE-4D49-B963-258FD039DF7E}" type="datetime1">
              <a:rPr lang="en-US" smtClean="0"/>
              <a:t>12/8/2017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7B782-A207-460B-B11B-32D5F2B19719}" type="slidenum">
              <a:rPr lang="en-US" smtClean="0"/>
              <a:t>34</a:t>
            </a:fld>
            <a:endParaRPr lang="en-US"/>
          </a:p>
        </p:txBody>
      </p:sp>
      <p:sp>
        <p:nvSpPr>
          <p:cNvPr id="4096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95313"/>
            <a:ext cx="4897438" cy="1325562"/>
          </a:xfrm>
        </p:spPr>
        <p:txBody>
          <a:bodyPr/>
          <a:lstStyle/>
          <a:p>
            <a:pPr eaLnBrk="1" hangingPunct="1"/>
            <a:r>
              <a:rPr lang="en-US" altLang="en-US" b="0" dirty="0" smtClean="0"/>
              <a:t>2.</a:t>
            </a:r>
            <a:r>
              <a:rPr lang="en-US" altLang="en-US" dirty="0" smtClean="0"/>
              <a:t> Current-Voltage Characteristics</a:t>
            </a:r>
          </a:p>
        </p:txBody>
      </p:sp>
      <p:sp>
        <p:nvSpPr>
          <p:cNvPr id="40965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578224" y="2057400"/>
            <a:ext cx="3727076" cy="3505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1600" dirty="0" smtClean="0"/>
              <a:t>Although </a:t>
            </a:r>
            <a:r>
              <a:rPr lang="en-US" altLang="en-US" sz="1600" dirty="0" smtClean="0">
                <a:solidFill>
                  <a:srgbClr val="FF0000"/>
                </a:solidFill>
              </a:rPr>
              <a:t>MOSFET is symmetrical </a:t>
            </a:r>
            <a:r>
              <a:rPr lang="en-US" altLang="en-US" sz="1600" dirty="0" smtClean="0"/>
              <a:t>device, one often designates terminals as source and drain.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 b="1" dirty="0" smtClean="0">
                <a:solidFill>
                  <a:srgbClr val="FF0000"/>
                </a:solidFill>
              </a:rPr>
              <a:t>Q:</a:t>
            </a:r>
            <a:r>
              <a:rPr lang="en-US" altLang="en-US" sz="1600" dirty="0" smtClean="0">
                <a:solidFill>
                  <a:srgbClr val="FF0000"/>
                </a:solidFill>
              </a:rPr>
              <a:t> </a:t>
            </a:r>
            <a:r>
              <a:rPr lang="en-US" altLang="en-US" sz="1600" dirty="0" smtClean="0"/>
              <a:t>How does one make this </a:t>
            </a:r>
            <a:r>
              <a:rPr lang="en-US" altLang="en-US" sz="1600" dirty="0" smtClean="0">
                <a:solidFill>
                  <a:srgbClr val="FF0000"/>
                </a:solidFill>
              </a:rPr>
              <a:t>designation?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600" b="1" dirty="0" smtClean="0">
                <a:solidFill>
                  <a:srgbClr val="008000"/>
                </a:solidFill>
              </a:rPr>
              <a:t>A:</a:t>
            </a:r>
            <a:r>
              <a:rPr lang="en-US" altLang="en-US" sz="1600" dirty="0" smtClean="0">
                <a:solidFill>
                  <a:srgbClr val="008000"/>
                </a:solidFill>
              </a:rPr>
              <a:t> </a:t>
            </a:r>
            <a:r>
              <a:rPr lang="en-US" altLang="en-US" sz="1600" dirty="0" smtClean="0"/>
              <a:t>By </a:t>
            </a:r>
            <a:r>
              <a:rPr lang="en-US" altLang="en-US" sz="1600" dirty="0" smtClean="0">
                <a:solidFill>
                  <a:srgbClr val="FF0000"/>
                </a:solidFill>
              </a:rPr>
              <a:t>polarity of voltage</a:t>
            </a:r>
            <a:r>
              <a:rPr lang="en-US" altLang="en-US" sz="1600" dirty="0" smtClean="0"/>
              <a:t> applied.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 dirty="0" smtClean="0">
                <a:solidFill>
                  <a:srgbClr val="FF0000"/>
                </a:solidFill>
              </a:rPr>
              <a:t>Arrowheads </a:t>
            </a:r>
            <a:r>
              <a:rPr lang="en-US" altLang="en-US" sz="1600" dirty="0" smtClean="0"/>
              <a:t>designate “normal” direction of current flow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600" dirty="0" smtClean="0"/>
              <a:t>Note that, in part (b), we designate current as D</a:t>
            </a:r>
            <a:r>
              <a:rPr lang="en-US" altLang="en-US" sz="1600" dirty="0" smtClean="0">
                <a:sym typeface="Wingdings" panose="05000000000000000000" pitchFamily="2" charset="2"/>
              </a:rPr>
              <a:t>S.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600" dirty="0" smtClean="0">
                <a:sym typeface="Wingdings" panose="05000000000000000000" pitchFamily="2" charset="2"/>
              </a:rPr>
              <a:t>No need to place arrow with B.</a:t>
            </a:r>
          </a:p>
        </p:txBody>
      </p:sp>
      <p:sp>
        <p:nvSpPr>
          <p:cNvPr id="40966" name="Rectangle 2"/>
          <p:cNvSpPr>
            <a:spLocks noChangeArrowheads="1"/>
          </p:cNvSpPr>
          <p:nvPr/>
        </p:nvSpPr>
        <p:spPr bwMode="auto">
          <a:xfrm>
            <a:off x="578224" y="5666378"/>
            <a:ext cx="7922558" cy="83099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200" b="1" dirty="0"/>
              <a:t>Figure </a:t>
            </a:r>
            <a:r>
              <a:rPr lang="en-US" altLang="en-US" sz="1200" b="1" dirty="0"/>
              <a:t>6</a:t>
            </a:r>
            <a:r>
              <a:rPr lang="en-US" altLang="en-US" sz="1200" b="1" dirty="0" smtClean="0"/>
              <a:t> </a:t>
            </a:r>
            <a:r>
              <a:rPr lang="en-US" altLang="en-US" sz="1200" b="1" dirty="0"/>
              <a:t>(a): </a:t>
            </a:r>
            <a:r>
              <a:rPr lang="en-US" altLang="en-US" sz="1200" dirty="0"/>
              <a:t>Circuit symbol for the </a:t>
            </a:r>
            <a:r>
              <a:rPr lang="en-US" altLang="en-US" sz="1200" i="1" dirty="0"/>
              <a:t>n</a:t>
            </a:r>
            <a:r>
              <a:rPr lang="en-US" altLang="en-US" sz="1200" dirty="0"/>
              <a:t>-channel enhancement-type MOSFET. </a:t>
            </a:r>
            <a:r>
              <a:rPr lang="en-US" altLang="en-US" sz="1200" b="1" dirty="0"/>
              <a:t>(b) </a:t>
            </a:r>
            <a:r>
              <a:rPr lang="en-US" altLang="en-US" sz="1200" dirty="0"/>
              <a:t>Modified circuit symbol with an arrowhead on the source terminal to distinguish it from the drain and to indicate device polarity (i.e., </a:t>
            </a:r>
            <a:r>
              <a:rPr lang="en-US" altLang="en-US" sz="1200" i="1" dirty="0"/>
              <a:t>n </a:t>
            </a:r>
            <a:r>
              <a:rPr lang="en-US" altLang="en-US" sz="1200" dirty="0"/>
              <a:t>channel). </a:t>
            </a:r>
            <a:r>
              <a:rPr lang="en-US" altLang="en-US" sz="1200" b="1" dirty="0"/>
              <a:t>(c) </a:t>
            </a:r>
            <a:r>
              <a:rPr lang="en-US" altLang="en-US" sz="1200" dirty="0"/>
              <a:t>Simplified circuit symbol to be used when the source is connected to the body or when the effect of the body on device operation is unimportant.</a:t>
            </a:r>
          </a:p>
        </p:txBody>
      </p:sp>
      <p:pic>
        <p:nvPicPr>
          <p:cNvPr id="40967" name="Picture 4" descr="se05F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398" y="717456"/>
            <a:ext cx="4030662" cy="502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3330" name="Line 18"/>
          <p:cNvSpPr>
            <a:spLocks noChangeShapeType="1"/>
          </p:cNvSpPr>
          <p:nvPr/>
        </p:nvSpPr>
        <p:spPr bwMode="auto">
          <a:xfrm flipV="1">
            <a:off x="6665260" y="1093693"/>
            <a:ext cx="1219200" cy="2590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3329" name="Text Box 17"/>
          <p:cNvSpPr txBox="1">
            <a:spLocks noChangeArrowheads="1"/>
          </p:cNvSpPr>
          <p:nvPr/>
        </p:nvSpPr>
        <p:spPr bwMode="auto">
          <a:xfrm>
            <a:off x="4912660" y="3189193"/>
            <a:ext cx="3429000" cy="990600"/>
          </a:xfrm>
          <a:prstGeom prst="rect">
            <a:avLst/>
          </a:prstGeom>
          <a:solidFill>
            <a:srgbClr val="FFFF99"/>
          </a:solidFill>
          <a:ln w="762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0000"/>
                </a:solidFill>
              </a:rPr>
              <a:t>the potential at drain (</a:t>
            </a:r>
            <a:r>
              <a:rPr lang="en-US" altLang="en-US" sz="2000" i="1">
                <a:solidFill>
                  <a:srgbClr val="FF0000"/>
                </a:solidFill>
              </a:rPr>
              <a:t>v</a:t>
            </a:r>
            <a:r>
              <a:rPr lang="en-US" altLang="en-US" sz="2000" i="1" baseline="-25000">
                <a:solidFill>
                  <a:srgbClr val="FF0000"/>
                </a:solidFill>
              </a:rPr>
              <a:t>D</a:t>
            </a:r>
            <a:r>
              <a:rPr lang="en-US" altLang="en-US" sz="2000">
                <a:solidFill>
                  <a:srgbClr val="FF0000"/>
                </a:solidFill>
              </a:rPr>
              <a:t>) is always positive with respect to source (</a:t>
            </a:r>
            <a:r>
              <a:rPr lang="en-US" altLang="en-US" sz="2000" i="1">
                <a:solidFill>
                  <a:srgbClr val="FF0000"/>
                </a:solidFill>
              </a:rPr>
              <a:t>v</a:t>
            </a:r>
            <a:r>
              <a:rPr lang="en-US" altLang="en-US" sz="2000" i="1" baseline="-25000">
                <a:solidFill>
                  <a:srgbClr val="FF0000"/>
                </a:solidFill>
              </a:rPr>
              <a:t>S</a:t>
            </a:r>
            <a:r>
              <a:rPr lang="en-US" altLang="en-US" sz="2000">
                <a:solidFill>
                  <a:srgbClr val="FF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349973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9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9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3330" grpId="0" animBg="1"/>
      <p:bldP spid="129332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1431" y="1702578"/>
            <a:ext cx="4720847" cy="449762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07EAF-E2AE-49E0-9B83-41EE7880C457}" type="datetime1">
              <a:rPr lang="en-US" smtClean="0"/>
              <a:t>12/8/2017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7B782-A207-460B-B11B-32D5F2B19719}" type="slidenum">
              <a:rPr lang="en-US" smtClean="0"/>
              <a:t>35</a:t>
            </a:fld>
            <a:endParaRPr lang="en-US"/>
          </a:p>
        </p:txBody>
      </p:sp>
      <p:sp>
        <p:nvSpPr>
          <p:cNvPr id="4198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76339" y="538856"/>
            <a:ext cx="6799262" cy="1030730"/>
          </a:xfrm>
        </p:spPr>
        <p:txBody>
          <a:bodyPr/>
          <a:lstStyle/>
          <a:p>
            <a:pPr eaLnBrk="1" hangingPunct="1"/>
            <a:r>
              <a:rPr lang="en-US" altLang="en-US" sz="3200" b="0" dirty="0" smtClean="0"/>
              <a:t>2.2.</a:t>
            </a:r>
            <a:r>
              <a:rPr lang="en-US" altLang="en-US" sz="3200" dirty="0" smtClean="0"/>
              <a:t> The </a:t>
            </a:r>
            <a:r>
              <a:rPr lang="en-US" altLang="en-US" sz="3200" b="0" i="1" dirty="0" err="1" smtClean="0"/>
              <a:t>i</a:t>
            </a:r>
            <a:r>
              <a:rPr lang="en-US" altLang="en-US" sz="3200" b="0" i="1" baseline="-25000" dirty="0" err="1" smtClean="0"/>
              <a:t>D</a:t>
            </a:r>
            <a:r>
              <a:rPr lang="en-US" altLang="en-US" sz="3200" dirty="0" err="1" smtClean="0"/>
              <a:t>-</a:t>
            </a:r>
            <a:r>
              <a:rPr lang="en-US" altLang="en-US" sz="3200" b="0" i="1" dirty="0" err="1" smtClean="0"/>
              <a:t>v</a:t>
            </a:r>
            <a:r>
              <a:rPr lang="en-US" altLang="en-US" sz="3200" b="0" i="1" baseline="-25000" dirty="0" err="1" smtClean="0"/>
              <a:t>DS</a:t>
            </a:r>
            <a:r>
              <a:rPr lang="en-US" altLang="en-US" sz="3200" dirty="0" smtClean="0"/>
              <a:t> Characteristics</a:t>
            </a:r>
          </a:p>
        </p:txBody>
      </p:sp>
      <p:sp>
        <p:nvSpPr>
          <p:cNvPr id="41990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430305" y="2152186"/>
            <a:ext cx="3461125" cy="3485620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en-US" altLang="en-US" sz="2000" dirty="0" smtClean="0"/>
              <a:t>Table 1. provides a </a:t>
            </a:r>
            <a:r>
              <a:rPr lang="en-US" altLang="en-US" sz="2000" dirty="0" smtClean="0">
                <a:solidFill>
                  <a:srgbClr val="FF0000"/>
                </a:solidFill>
              </a:rPr>
              <a:t>compilation of the conditions and formulas</a:t>
            </a:r>
            <a:r>
              <a:rPr lang="en-US" altLang="en-US" sz="2000" dirty="0" smtClean="0"/>
              <a:t> for operation of NMOS transistor in three regions.</a:t>
            </a:r>
          </a:p>
          <a:p>
            <a:pPr lvl="1" eaLnBrk="1" hangingPunct="1"/>
            <a:r>
              <a:rPr lang="en-US" altLang="en-US" sz="2400" dirty="0" smtClean="0">
                <a:solidFill>
                  <a:srgbClr val="FF0000"/>
                </a:solidFill>
              </a:rPr>
              <a:t>cutoff</a:t>
            </a:r>
          </a:p>
          <a:p>
            <a:pPr lvl="1" eaLnBrk="1" hangingPunct="1"/>
            <a:r>
              <a:rPr lang="en-US" altLang="en-US" sz="2400" dirty="0" smtClean="0">
                <a:solidFill>
                  <a:srgbClr val="FF0000"/>
                </a:solidFill>
              </a:rPr>
              <a:t>triode</a:t>
            </a:r>
          </a:p>
          <a:p>
            <a:pPr lvl="1" eaLnBrk="1" hangingPunct="1"/>
            <a:r>
              <a:rPr lang="en-US" altLang="en-US" sz="2400" dirty="0" smtClean="0">
                <a:solidFill>
                  <a:srgbClr val="FF0000"/>
                </a:solidFill>
              </a:rPr>
              <a:t>saturation</a:t>
            </a:r>
          </a:p>
        </p:txBody>
      </p:sp>
      <p:sp>
        <p:nvSpPr>
          <p:cNvPr id="1296395" name="Line 11"/>
          <p:cNvSpPr>
            <a:spLocks noChangeShapeType="1"/>
          </p:cNvSpPr>
          <p:nvPr/>
        </p:nvSpPr>
        <p:spPr bwMode="auto">
          <a:xfrm flipV="1">
            <a:off x="2082709" y="3659527"/>
            <a:ext cx="1911067" cy="414979"/>
          </a:xfrm>
          <a:prstGeom prst="line">
            <a:avLst/>
          </a:prstGeom>
          <a:noFill/>
          <a:ln w="31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6396" name="Line 12"/>
          <p:cNvSpPr>
            <a:spLocks noChangeShapeType="1"/>
          </p:cNvSpPr>
          <p:nvPr/>
        </p:nvSpPr>
        <p:spPr bwMode="auto">
          <a:xfrm flipV="1">
            <a:off x="2259106" y="4329954"/>
            <a:ext cx="2420470" cy="234902"/>
          </a:xfrm>
          <a:prstGeom prst="line">
            <a:avLst/>
          </a:prstGeom>
          <a:noFill/>
          <a:ln w="31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6398" name="Line 14"/>
          <p:cNvSpPr>
            <a:spLocks noChangeShapeType="1"/>
          </p:cNvSpPr>
          <p:nvPr/>
        </p:nvSpPr>
        <p:spPr bwMode="auto">
          <a:xfrm flipV="1">
            <a:off x="2662518" y="4329954"/>
            <a:ext cx="4437530" cy="725251"/>
          </a:xfrm>
          <a:prstGeom prst="line">
            <a:avLst/>
          </a:prstGeom>
          <a:noFill/>
          <a:ln w="31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6953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/>
                                        <p:tgtEl>
                                          <p:spTgt spid="12963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9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0"/>
                                        <p:tgtEl>
                                          <p:spTgt spid="12963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9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0"/>
                                        <p:tgtEl>
                                          <p:spTgt spid="12963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9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6395" grpId="0" animBg="1"/>
      <p:bldP spid="1296396" grpId="0" animBg="1"/>
      <p:bldP spid="129639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41997-146E-4911-A331-4CB2C9B21782}" type="datetime1">
              <a:rPr lang="en-US" smtClean="0"/>
              <a:t>12/8/2017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7B782-A207-460B-B11B-32D5F2B19719}" type="slidenum">
              <a:rPr lang="en-US" smtClean="0"/>
              <a:t>36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91670" y="557094"/>
            <a:ext cx="7886700" cy="809625"/>
          </a:xfrm>
        </p:spPr>
        <p:txBody>
          <a:bodyPr/>
          <a:lstStyle/>
          <a:p>
            <a:pPr algn="ctr"/>
            <a:r>
              <a:rPr lang="en-US" dirty="0" smtClean="0"/>
              <a:t>Table 1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4352" y="1195876"/>
            <a:ext cx="5449142" cy="5191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40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968779"/>
            <a:ext cx="4605337" cy="4387572"/>
          </a:xfrm>
          <a:prstGeom prst="rect">
            <a:avLst/>
          </a:prstGeom>
        </p:spPr>
      </p:pic>
      <p:sp>
        <p:nvSpPr>
          <p:cNvPr id="4301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b="0" dirty="0" smtClean="0"/>
              <a:t>2.2.</a:t>
            </a:r>
            <a:r>
              <a:rPr lang="en-US" altLang="en-US" sz="3200" dirty="0" smtClean="0"/>
              <a:t> The </a:t>
            </a:r>
            <a:r>
              <a:rPr lang="en-US" altLang="en-US" sz="3200" b="0" i="1" dirty="0" err="1" smtClean="0"/>
              <a:t>i</a:t>
            </a:r>
            <a:r>
              <a:rPr lang="en-US" altLang="en-US" sz="3200" b="0" i="1" baseline="-25000" dirty="0" err="1" smtClean="0"/>
              <a:t>D</a:t>
            </a:r>
            <a:r>
              <a:rPr lang="en-US" altLang="en-US" sz="3200" dirty="0" err="1" smtClean="0"/>
              <a:t>-</a:t>
            </a:r>
            <a:r>
              <a:rPr lang="en-US" altLang="en-US" sz="3200" b="0" i="1" dirty="0" err="1" smtClean="0"/>
              <a:t>v</a:t>
            </a:r>
            <a:r>
              <a:rPr lang="en-US" altLang="en-US" sz="3200" b="0" i="1" baseline="-25000" dirty="0" err="1" smtClean="0"/>
              <a:t>DS</a:t>
            </a:r>
            <a:r>
              <a:rPr lang="en-US" altLang="en-US" sz="3200" dirty="0" smtClean="0"/>
              <a:t> Characteristics</a:t>
            </a:r>
          </a:p>
        </p:txBody>
      </p:sp>
      <p:sp>
        <p:nvSpPr>
          <p:cNvPr id="43014" name="Rectangle 5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eaLnBrk="1" hangingPunct="1"/>
            <a:r>
              <a:rPr lang="en-US" altLang="en-US" sz="2000" smtClean="0"/>
              <a:t>At top of table, it shows </a:t>
            </a:r>
            <a:r>
              <a:rPr lang="en-US" altLang="en-US" sz="2000" smtClean="0">
                <a:solidFill>
                  <a:srgbClr val="FF0000"/>
                </a:solidFill>
              </a:rPr>
              <a:t>circuit consisting of NMOS transistor and two dc supplies</a:t>
            </a:r>
            <a:r>
              <a:rPr lang="en-US" altLang="en-US" sz="2000" smtClean="0"/>
              <a:t> (</a:t>
            </a:r>
            <a:r>
              <a:rPr lang="en-US" altLang="en-US" sz="2000" i="1" smtClean="0"/>
              <a:t>v</a:t>
            </a:r>
            <a:r>
              <a:rPr lang="en-US" altLang="en-US" sz="2000" i="1" baseline="-25000" smtClean="0"/>
              <a:t>DS</a:t>
            </a:r>
            <a:r>
              <a:rPr lang="en-US" altLang="en-US" sz="2000" smtClean="0"/>
              <a:t>, </a:t>
            </a:r>
            <a:r>
              <a:rPr lang="en-US" altLang="en-US" sz="2000" i="1" smtClean="0"/>
              <a:t>v</a:t>
            </a:r>
            <a:r>
              <a:rPr lang="en-US" altLang="en-US" sz="2000" i="1" baseline="-25000" smtClean="0"/>
              <a:t>GS</a:t>
            </a:r>
            <a:r>
              <a:rPr lang="en-US" altLang="en-US" sz="2000" smtClean="0"/>
              <a:t>)</a:t>
            </a:r>
          </a:p>
          <a:p>
            <a:pPr eaLnBrk="1" hangingPunct="1"/>
            <a:r>
              <a:rPr lang="en-US" altLang="en-US" sz="2000" smtClean="0"/>
              <a:t>This circuit is used to </a:t>
            </a:r>
            <a:r>
              <a:rPr lang="en-US" altLang="en-US" sz="2000" smtClean="0">
                <a:solidFill>
                  <a:srgbClr val="FF0000"/>
                </a:solidFill>
              </a:rPr>
              <a:t>demonstrate </a:t>
            </a:r>
            <a:r>
              <a:rPr lang="en-US" altLang="en-US" sz="2000" i="1" smtClean="0">
                <a:solidFill>
                  <a:srgbClr val="FF0000"/>
                </a:solidFill>
              </a:rPr>
              <a:t>i</a:t>
            </a:r>
            <a:r>
              <a:rPr lang="en-US" altLang="en-US" sz="2000" i="1" baseline="-25000" smtClean="0">
                <a:solidFill>
                  <a:srgbClr val="FF0000"/>
                </a:solidFill>
              </a:rPr>
              <a:t>D</a:t>
            </a:r>
            <a:r>
              <a:rPr lang="en-US" altLang="en-US" sz="2000" smtClean="0">
                <a:solidFill>
                  <a:srgbClr val="FF0000"/>
                </a:solidFill>
              </a:rPr>
              <a:t>-</a:t>
            </a:r>
            <a:r>
              <a:rPr lang="en-US" altLang="en-US" sz="2000" i="1" smtClean="0">
                <a:solidFill>
                  <a:srgbClr val="FF0000"/>
                </a:solidFill>
              </a:rPr>
              <a:t>v</a:t>
            </a:r>
            <a:r>
              <a:rPr lang="en-US" altLang="en-US" sz="2000" i="1" baseline="-25000" smtClean="0">
                <a:solidFill>
                  <a:srgbClr val="FF0000"/>
                </a:solidFill>
              </a:rPr>
              <a:t>DS</a:t>
            </a:r>
            <a:r>
              <a:rPr lang="en-US" altLang="en-US" sz="2000" smtClean="0">
                <a:solidFill>
                  <a:srgbClr val="FF0000"/>
                </a:solidFill>
              </a:rPr>
              <a:t> characteristic</a:t>
            </a:r>
          </a:p>
          <a:p>
            <a:pPr lvl="1" eaLnBrk="1" hangingPunct="1"/>
            <a:r>
              <a:rPr lang="en-US" altLang="en-US" sz="2000" smtClean="0"/>
              <a:t>1</a:t>
            </a:r>
            <a:r>
              <a:rPr lang="en-US" altLang="en-US" sz="2000" baseline="30000" smtClean="0"/>
              <a:t>st</a:t>
            </a:r>
            <a:r>
              <a:rPr lang="en-US" altLang="en-US" sz="2000" smtClean="0"/>
              <a:t> set </a:t>
            </a:r>
            <a:r>
              <a:rPr lang="en-US" altLang="en-US" sz="2000" i="1" smtClean="0"/>
              <a:t>v</a:t>
            </a:r>
            <a:r>
              <a:rPr lang="en-US" altLang="en-US" sz="2000" i="1" baseline="-25000" smtClean="0"/>
              <a:t>GS</a:t>
            </a:r>
            <a:r>
              <a:rPr lang="en-US" altLang="en-US" sz="2000" smtClean="0"/>
              <a:t> to desired constant</a:t>
            </a:r>
          </a:p>
          <a:p>
            <a:pPr lvl="1" eaLnBrk="1" hangingPunct="1"/>
            <a:r>
              <a:rPr lang="en-US" altLang="en-US" sz="2000" smtClean="0"/>
              <a:t>2</a:t>
            </a:r>
            <a:r>
              <a:rPr lang="en-US" altLang="en-US" sz="2000" baseline="30000" smtClean="0"/>
              <a:t>nd</a:t>
            </a:r>
            <a:r>
              <a:rPr lang="en-US" altLang="en-US" sz="2000" smtClean="0"/>
              <a:t> vary </a:t>
            </a:r>
            <a:r>
              <a:rPr lang="en-US" altLang="en-US" sz="2000" i="1" smtClean="0"/>
              <a:t>v</a:t>
            </a:r>
            <a:r>
              <a:rPr lang="en-US" altLang="en-US" sz="2000" i="1" baseline="-25000" smtClean="0"/>
              <a:t>DS</a:t>
            </a:r>
          </a:p>
          <a:p>
            <a:pPr eaLnBrk="1" hangingPunct="1"/>
            <a:r>
              <a:rPr lang="en-US" altLang="en-US" sz="2000" smtClean="0"/>
              <a:t>Two curves are shown…</a:t>
            </a:r>
          </a:p>
          <a:p>
            <a:pPr lvl="1" eaLnBrk="1" hangingPunct="1"/>
            <a:r>
              <a:rPr lang="en-US" altLang="en-US" sz="2000" i="1" smtClean="0"/>
              <a:t>v</a:t>
            </a:r>
            <a:r>
              <a:rPr lang="en-US" altLang="en-US" sz="2000" i="1" baseline="-25000" smtClean="0"/>
              <a:t>GS</a:t>
            </a:r>
            <a:r>
              <a:rPr lang="en-US" altLang="en-US" sz="2000" smtClean="0"/>
              <a:t> &lt; </a:t>
            </a:r>
            <a:r>
              <a:rPr lang="en-US" altLang="en-US" sz="2000" i="1" smtClean="0"/>
              <a:t>V</a:t>
            </a:r>
            <a:r>
              <a:rPr lang="en-US" altLang="en-US" sz="2000" i="1" baseline="-25000" smtClean="0"/>
              <a:t>tn</a:t>
            </a:r>
          </a:p>
          <a:p>
            <a:pPr lvl="1" eaLnBrk="1" hangingPunct="1"/>
            <a:r>
              <a:rPr lang="en-US" altLang="en-US" sz="2000" i="1" smtClean="0"/>
              <a:t>v</a:t>
            </a:r>
            <a:r>
              <a:rPr lang="en-US" altLang="en-US" sz="2000" i="1" baseline="-25000" smtClean="0"/>
              <a:t>GS</a:t>
            </a:r>
            <a:r>
              <a:rPr lang="en-US" altLang="en-US" sz="2000" i="1" smtClean="0"/>
              <a:t> = V</a:t>
            </a:r>
            <a:r>
              <a:rPr lang="en-US" altLang="en-US" sz="2000" i="1" baseline="-25000" smtClean="0"/>
              <a:t>tn</a:t>
            </a:r>
            <a:r>
              <a:rPr lang="en-US" altLang="en-US" sz="2000" i="1" smtClean="0"/>
              <a:t> </a:t>
            </a:r>
            <a:r>
              <a:rPr lang="en-US" altLang="en-US" sz="2000" smtClean="0"/>
              <a:t>+</a:t>
            </a:r>
            <a:r>
              <a:rPr lang="en-US" altLang="en-US" sz="2000" i="1" smtClean="0"/>
              <a:t> v</a:t>
            </a:r>
            <a:r>
              <a:rPr lang="en-US" altLang="en-US" sz="2000" i="1" baseline="-25000" smtClean="0"/>
              <a:t>OV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79D2A-8ABF-44DA-8EA0-77255AF5A041}" type="datetime1">
              <a:rPr lang="en-US" smtClean="0"/>
              <a:t>12/8/2017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7B782-A207-460B-B11B-32D5F2B19719}" type="slidenum">
              <a:rPr lang="en-US" smtClean="0"/>
              <a:t>37</a:t>
            </a:fld>
            <a:endParaRPr lang="en-US"/>
          </a:p>
        </p:txBody>
      </p:sp>
      <p:sp>
        <p:nvSpPr>
          <p:cNvPr id="1297417" name="Line 9"/>
          <p:cNvSpPr>
            <a:spLocks noChangeShapeType="1"/>
          </p:cNvSpPr>
          <p:nvPr/>
        </p:nvSpPr>
        <p:spPr bwMode="auto">
          <a:xfrm flipV="1">
            <a:off x="2817019" y="2810435"/>
            <a:ext cx="4726781" cy="2218765"/>
          </a:xfrm>
          <a:prstGeom prst="line">
            <a:avLst/>
          </a:prstGeom>
          <a:noFill/>
          <a:ln w="31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7420" name="Line 12"/>
          <p:cNvSpPr>
            <a:spLocks noChangeShapeType="1"/>
          </p:cNvSpPr>
          <p:nvPr/>
        </p:nvSpPr>
        <p:spPr bwMode="auto">
          <a:xfrm flipV="1">
            <a:off x="2266949" y="3429000"/>
            <a:ext cx="5438215" cy="1189832"/>
          </a:xfrm>
          <a:prstGeom prst="line">
            <a:avLst/>
          </a:prstGeom>
          <a:noFill/>
          <a:ln w="31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2896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/>
                                        <p:tgtEl>
                                          <p:spTgt spid="12974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9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0"/>
                                        <p:tgtEl>
                                          <p:spTgt spid="12974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9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7417" grpId="0" animBg="1"/>
      <p:bldP spid="129742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2284413" y="457200"/>
            <a:ext cx="3657600" cy="1295400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4608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4F8A7-3B9F-421E-A336-2BE55940CEA2}" type="datetime1">
              <a:rPr lang="en-US" smtClean="0"/>
              <a:t>12/8/2017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7B782-A207-460B-B11B-32D5F2B19719}" type="slidenum">
              <a:rPr lang="en-US" smtClean="0"/>
              <a:t>38</a:t>
            </a:fld>
            <a:endParaRPr lang="en-US"/>
          </a:p>
        </p:txBody>
      </p:sp>
      <p:sp>
        <p:nvSpPr>
          <p:cNvPr id="46085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98038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6086" name="Rectangle 2"/>
          <p:cNvSpPr>
            <a:spLocks noChangeArrowheads="1"/>
          </p:cNvSpPr>
          <p:nvPr/>
        </p:nvSpPr>
        <p:spPr bwMode="auto">
          <a:xfrm>
            <a:off x="152400" y="6172200"/>
            <a:ext cx="8839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000" b="1" dirty="0"/>
              <a:t>Figure </a:t>
            </a:r>
            <a:r>
              <a:rPr lang="en-US" altLang="en-US" sz="2000" b="1" dirty="0"/>
              <a:t>7</a:t>
            </a:r>
            <a:r>
              <a:rPr lang="en-US" altLang="en-US" sz="2000" b="1" dirty="0" smtClean="0"/>
              <a:t>: </a:t>
            </a:r>
            <a:r>
              <a:rPr lang="en-US" altLang="en-US" sz="2000" dirty="0"/>
              <a:t>The </a:t>
            </a:r>
            <a:r>
              <a:rPr lang="en-US" altLang="en-US" sz="2000" i="1" dirty="0" err="1"/>
              <a:t>i</a:t>
            </a:r>
            <a:r>
              <a:rPr lang="en-US" altLang="en-US" sz="2000" i="1" baseline="-25000" dirty="0" err="1"/>
              <a:t>D</a:t>
            </a:r>
            <a:r>
              <a:rPr lang="en-US" altLang="en-US" sz="2000" dirty="0"/>
              <a:t> – </a:t>
            </a:r>
            <a:r>
              <a:rPr lang="en-US" altLang="en-US" sz="2000" i="1" dirty="0" err="1"/>
              <a:t>v</a:t>
            </a:r>
            <a:r>
              <a:rPr lang="en-US" altLang="en-US" sz="2000" i="1" baseline="-25000" dirty="0" err="1"/>
              <a:t>DS</a:t>
            </a:r>
            <a:r>
              <a:rPr lang="en-US" altLang="en-US" sz="2000" dirty="0"/>
              <a:t> characteristics for an enhancement-type NMOS transistor</a:t>
            </a:r>
          </a:p>
        </p:txBody>
      </p:sp>
      <p:pic>
        <p:nvPicPr>
          <p:cNvPr id="46087" name="Picture 5" descr="se05F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838200"/>
            <a:ext cx="7086600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8" name="Line 10"/>
          <p:cNvSpPr>
            <a:spLocks noChangeShapeType="1"/>
          </p:cNvSpPr>
          <p:nvPr/>
        </p:nvSpPr>
        <p:spPr bwMode="auto">
          <a:xfrm>
            <a:off x="990600" y="304800"/>
            <a:ext cx="304800" cy="1295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9" name="Text Box 11"/>
          <p:cNvSpPr txBox="1">
            <a:spLocks noChangeArrowheads="1"/>
          </p:cNvSpPr>
          <p:nvPr/>
        </p:nvSpPr>
        <p:spPr bwMode="auto">
          <a:xfrm>
            <a:off x="2514600" y="152400"/>
            <a:ext cx="6477000" cy="860425"/>
          </a:xfrm>
          <a:prstGeom prst="rect">
            <a:avLst/>
          </a:prstGeom>
          <a:solidFill>
            <a:srgbClr val="FFFF99">
              <a:alpha val="94901"/>
            </a:srgbClr>
          </a:solidFill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FF0000"/>
                </a:solidFill>
              </a:rPr>
              <a:t>as </a:t>
            </a:r>
            <a:r>
              <a:rPr lang="en-US" altLang="en-US" sz="2400" i="1">
                <a:solidFill>
                  <a:srgbClr val="FF0000"/>
                </a:solidFill>
              </a:rPr>
              <a:t>v</a:t>
            </a:r>
            <a:r>
              <a:rPr lang="en-US" altLang="en-US" sz="2400" i="1" baseline="-25000">
                <a:solidFill>
                  <a:srgbClr val="FF0000"/>
                </a:solidFill>
              </a:rPr>
              <a:t>GS</a:t>
            </a:r>
            <a:r>
              <a:rPr lang="en-US" altLang="en-US" sz="2400">
                <a:solidFill>
                  <a:srgbClr val="FF0000"/>
                </a:solidFill>
              </a:rPr>
              <a:t> increases, so do the </a:t>
            </a:r>
            <a:r>
              <a:rPr lang="en-US" altLang="en-US" sz="2400" b="1">
                <a:solidFill>
                  <a:srgbClr val="FF0000"/>
                </a:solidFill>
              </a:rPr>
              <a:t>(1) </a:t>
            </a:r>
            <a:r>
              <a:rPr lang="en-US" altLang="en-US" sz="2400">
                <a:solidFill>
                  <a:srgbClr val="FF0000"/>
                </a:solidFill>
              </a:rPr>
              <a:t>saturation current and </a:t>
            </a:r>
            <a:r>
              <a:rPr lang="en-US" altLang="en-US" sz="2400" b="1">
                <a:solidFill>
                  <a:srgbClr val="FF0000"/>
                </a:solidFill>
              </a:rPr>
              <a:t>(2)</a:t>
            </a:r>
            <a:r>
              <a:rPr lang="en-US" altLang="en-US" sz="2400">
                <a:solidFill>
                  <a:srgbClr val="FF0000"/>
                </a:solidFill>
              </a:rPr>
              <a:t> beginning of the saturation region</a:t>
            </a:r>
          </a:p>
        </p:txBody>
      </p:sp>
      <p:sp>
        <p:nvSpPr>
          <p:cNvPr id="46090" name="Text Box 9"/>
          <p:cNvSpPr txBox="1">
            <a:spLocks noChangeArrowheads="1"/>
          </p:cNvSpPr>
          <p:nvPr/>
        </p:nvSpPr>
        <p:spPr bwMode="auto">
          <a:xfrm>
            <a:off x="223838" y="223321"/>
            <a:ext cx="2062162" cy="369332"/>
          </a:xfrm>
          <a:prstGeom prst="rect">
            <a:avLst/>
          </a:prstGeom>
          <a:solidFill>
            <a:srgbClr val="FFFF99"/>
          </a:solidFill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FF0000"/>
                </a:solidFill>
              </a:rPr>
              <a:t>equation </a:t>
            </a:r>
            <a:r>
              <a:rPr lang="en-US" altLang="en-US" sz="2400" dirty="0" smtClean="0">
                <a:solidFill>
                  <a:srgbClr val="FF0000"/>
                </a:solidFill>
              </a:rPr>
              <a:t>(7)</a:t>
            </a:r>
            <a:endParaRPr lang="en-US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3156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b="0" dirty="0" smtClean="0"/>
              <a:t>2.2. </a:t>
            </a:r>
            <a:r>
              <a:rPr lang="en-US" altLang="en-US" sz="3200" dirty="0" smtClean="0"/>
              <a:t>The </a:t>
            </a:r>
            <a:r>
              <a:rPr lang="en-US" altLang="en-US" sz="3200" b="0" i="1" dirty="0" err="1" smtClean="0"/>
              <a:t>i</a:t>
            </a:r>
            <a:r>
              <a:rPr lang="en-US" altLang="en-US" sz="3200" b="0" i="1" baseline="-25000" dirty="0" err="1" smtClean="0"/>
              <a:t>D</a:t>
            </a:r>
            <a:r>
              <a:rPr lang="en-US" altLang="en-US" sz="3200" dirty="0" err="1" smtClean="0"/>
              <a:t>-</a:t>
            </a:r>
            <a:r>
              <a:rPr lang="en-US" altLang="en-US" sz="3200" b="0" i="1" dirty="0" err="1" smtClean="0"/>
              <a:t>v</a:t>
            </a:r>
            <a:r>
              <a:rPr lang="en-US" altLang="en-US" sz="3200" b="0" i="1" baseline="-25000" dirty="0" err="1" smtClean="0"/>
              <a:t>GS</a:t>
            </a:r>
            <a:r>
              <a:rPr lang="en-US" altLang="en-US" sz="3200" dirty="0" smtClean="0"/>
              <a:t> Characteristic (Transfer </a:t>
            </a:r>
            <a:r>
              <a:rPr lang="en-US" altLang="en-US" sz="3200" dirty="0" err="1" smtClean="0"/>
              <a:t>Ch</a:t>
            </a:r>
            <a:r>
              <a:rPr lang="en-US" altLang="en-US" sz="3200" dirty="0" smtClean="0"/>
              <a:t>/s)</a:t>
            </a:r>
          </a:p>
        </p:txBody>
      </p:sp>
      <p:sp>
        <p:nvSpPr>
          <p:cNvPr id="47108" name="Rectangle 6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eaLnBrk="1" hangingPunct="1"/>
            <a:r>
              <a:rPr lang="en-US" altLang="en-US" sz="2000" b="1" smtClean="0">
                <a:solidFill>
                  <a:srgbClr val="FF0000"/>
                </a:solidFill>
              </a:rPr>
              <a:t>Q: </a:t>
            </a:r>
            <a:r>
              <a:rPr lang="en-US" altLang="en-US" sz="2000" smtClean="0"/>
              <a:t>When MOSFET’s are employed to design amplifier, in what </a:t>
            </a:r>
            <a:r>
              <a:rPr lang="en-US" altLang="en-US" sz="2000" smtClean="0">
                <a:solidFill>
                  <a:srgbClr val="FF0000"/>
                </a:solidFill>
              </a:rPr>
              <a:t>range will they be operated?</a:t>
            </a:r>
          </a:p>
          <a:p>
            <a:pPr lvl="1" eaLnBrk="1" hangingPunct="1"/>
            <a:r>
              <a:rPr lang="en-US" altLang="en-US" sz="2000" b="1" smtClean="0">
                <a:solidFill>
                  <a:srgbClr val="008000"/>
                </a:solidFill>
              </a:rPr>
              <a:t>A:</a:t>
            </a:r>
            <a:r>
              <a:rPr lang="en-US" altLang="en-US" sz="2000" smtClean="0">
                <a:solidFill>
                  <a:srgbClr val="008000"/>
                </a:solidFill>
              </a:rPr>
              <a:t> </a:t>
            </a:r>
            <a:r>
              <a:rPr lang="en-US" altLang="en-US" sz="2000" smtClean="0"/>
              <a:t>saturation</a:t>
            </a:r>
          </a:p>
          <a:p>
            <a:pPr eaLnBrk="1" hangingPunct="1"/>
            <a:r>
              <a:rPr lang="en-US" altLang="en-US" sz="2000" smtClean="0"/>
              <a:t>In saturation, the drain current (</a:t>
            </a:r>
            <a:r>
              <a:rPr lang="en-US" altLang="en-US" sz="2000" i="1" smtClean="0"/>
              <a:t>i</a:t>
            </a:r>
            <a:r>
              <a:rPr lang="en-US" altLang="en-US" sz="2000" i="1" baseline="-25000" smtClean="0"/>
              <a:t>D</a:t>
            </a:r>
            <a:r>
              <a:rPr lang="en-US" altLang="en-US" sz="2000" smtClean="0"/>
              <a:t>) is…</a:t>
            </a:r>
          </a:p>
          <a:p>
            <a:pPr lvl="1" eaLnBrk="1" hangingPunct="1"/>
            <a:r>
              <a:rPr lang="en-US" altLang="en-US" sz="2000" smtClean="0"/>
              <a:t>dependent on </a:t>
            </a:r>
            <a:r>
              <a:rPr lang="en-US" altLang="en-US" sz="2000" i="1" smtClean="0"/>
              <a:t>v</a:t>
            </a:r>
            <a:r>
              <a:rPr lang="en-US" altLang="en-US" sz="2000" i="1" baseline="-25000" smtClean="0"/>
              <a:t>GS</a:t>
            </a:r>
          </a:p>
          <a:p>
            <a:pPr lvl="1" eaLnBrk="1" hangingPunct="1"/>
            <a:r>
              <a:rPr lang="en-US" altLang="en-US" sz="2000" smtClean="0"/>
              <a:t>independent of </a:t>
            </a:r>
            <a:r>
              <a:rPr lang="en-US" altLang="en-US" sz="2000" i="1" smtClean="0"/>
              <a:t>v</a:t>
            </a:r>
            <a:r>
              <a:rPr lang="en-US" altLang="en-US" sz="2000" i="1" baseline="-25000" smtClean="0"/>
              <a:t>DS</a:t>
            </a:r>
          </a:p>
          <a:p>
            <a:pPr eaLnBrk="1" hangingPunct="1"/>
            <a:r>
              <a:rPr lang="en-US" altLang="en-US" sz="2000" smtClean="0"/>
              <a:t>In effect, it becomes a </a:t>
            </a:r>
            <a:r>
              <a:rPr lang="en-US" altLang="en-US" sz="2000" smtClean="0">
                <a:solidFill>
                  <a:srgbClr val="FF0000"/>
                </a:solidFill>
              </a:rPr>
              <a:t>voltage-controlled current source.</a:t>
            </a:r>
          </a:p>
          <a:p>
            <a:pPr lvl="1" eaLnBrk="1" hangingPunct="1"/>
            <a:r>
              <a:rPr lang="en-US" altLang="en-US" sz="2000" smtClean="0"/>
              <a:t>This is key for amplification.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C8B26-3A8F-49C5-A787-7F1BA05C7391}" type="datetime1">
              <a:rPr lang="en-US" smtClean="0"/>
              <a:t>12/8/2017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7B782-A207-460B-B11B-32D5F2B19719}" type="slidenum">
              <a:rPr lang="en-US" smtClean="0"/>
              <a:t>39</a:t>
            </a:fld>
            <a:endParaRPr lang="en-US"/>
          </a:p>
        </p:txBody>
      </p:sp>
      <p:pic>
        <p:nvPicPr>
          <p:cNvPr id="47110" name="Picture 5" descr="se05F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812" y="2372680"/>
            <a:ext cx="4191000" cy="297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1" name="Rectangle 2"/>
          <p:cNvSpPr>
            <a:spLocks noChangeArrowheads="1"/>
          </p:cNvSpPr>
          <p:nvPr/>
        </p:nvSpPr>
        <p:spPr bwMode="auto">
          <a:xfrm>
            <a:off x="4440119" y="5375758"/>
            <a:ext cx="419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b="1" dirty="0"/>
              <a:t>Figure </a:t>
            </a:r>
            <a:r>
              <a:rPr lang="en-US" altLang="en-US" b="1" dirty="0"/>
              <a:t>8</a:t>
            </a:r>
            <a:r>
              <a:rPr lang="en-US" altLang="en-US" b="1" dirty="0" smtClean="0"/>
              <a:t>: </a:t>
            </a:r>
            <a:r>
              <a:rPr lang="en-US" altLang="en-US" dirty="0"/>
              <a:t>The </a:t>
            </a:r>
            <a:r>
              <a:rPr lang="en-US" altLang="en-US" i="1" dirty="0" err="1"/>
              <a:t>i</a:t>
            </a:r>
            <a:r>
              <a:rPr lang="en-US" altLang="en-US" i="1" baseline="-25000" dirty="0" err="1"/>
              <a:t>D</a:t>
            </a:r>
            <a:r>
              <a:rPr lang="en-US" altLang="en-US" dirty="0"/>
              <a:t> – </a:t>
            </a:r>
            <a:r>
              <a:rPr lang="en-US" altLang="en-US" i="1" dirty="0" err="1"/>
              <a:t>v</a:t>
            </a:r>
            <a:r>
              <a:rPr lang="en-US" altLang="en-US" i="1" baseline="-25000" dirty="0" err="1"/>
              <a:t>DS</a:t>
            </a:r>
            <a:r>
              <a:rPr lang="en-US" altLang="en-US" dirty="0"/>
              <a:t> characteristics for an enhancement-type NMOS transistor</a:t>
            </a:r>
          </a:p>
        </p:txBody>
      </p:sp>
    </p:spTree>
    <p:extLst>
      <p:ext uri="{BB962C8B-B14F-4D97-AF65-F5344CB8AC3E}">
        <p14:creationId xmlns:p14="http://schemas.microsoft.com/office/powerpoint/2010/main" val="21345216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/>
              <a:t>Introduction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eaLnBrk="1" hangingPunct="1"/>
            <a:r>
              <a:rPr lang="en-US" altLang="en-US" sz="2000" b="1" dirty="0" smtClean="0">
                <a:solidFill>
                  <a:srgbClr val="FF0000"/>
                </a:solidFill>
              </a:rPr>
              <a:t>Q:</a:t>
            </a:r>
            <a:r>
              <a:rPr lang="en-US" altLang="en-US" sz="2000" dirty="0" smtClean="0">
                <a:solidFill>
                  <a:srgbClr val="FF0000"/>
                </a:solidFill>
              </a:rPr>
              <a:t> </a:t>
            </a:r>
            <a:r>
              <a:rPr lang="en-US" altLang="en-US" sz="2000" dirty="0" smtClean="0"/>
              <a:t>What are </a:t>
            </a:r>
            <a:r>
              <a:rPr lang="en-US" altLang="en-US" sz="2000" dirty="0" smtClean="0">
                <a:solidFill>
                  <a:srgbClr val="FF0000"/>
                </a:solidFill>
              </a:rPr>
              <a:t>two major types</a:t>
            </a:r>
            <a:r>
              <a:rPr lang="en-US" altLang="en-US" sz="2000" dirty="0" smtClean="0"/>
              <a:t> of three-terminal semiconductor devices?  </a:t>
            </a:r>
          </a:p>
          <a:p>
            <a:pPr lvl="1" eaLnBrk="1" hangingPunct="1"/>
            <a:r>
              <a:rPr lang="en-US" altLang="en-US" sz="2000" dirty="0" smtClean="0">
                <a:solidFill>
                  <a:srgbClr val="008000"/>
                </a:solidFill>
              </a:rPr>
              <a:t>metal-oxide-semiconductor field-effect transistor</a:t>
            </a:r>
            <a:r>
              <a:rPr lang="en-US" altLang="en-US" sz="2000" dirty="0" smtClean="0"/>
              <a:t> </a:t>
            </a:r>
            <a:r>
              <a:rPr lang="en-US" altLang="en-US" sz="2000" dirty="0" smtClean="0">
                <a:solidFill>
                  <a:srgbClr val="FF0000"/>
                </a:solidFill>
              </a:rPr>
              <a:t>(MOSFET)</a:t>
            </a:r>
          </a:p>
          <a:p>
            <a:pPr lvl="1" eaLnBrk="1" hangingPunct="1"/>
            <a:r>
              <a:rPr lang="en-US" altLang="en-US" sz="2000" dirty="0" smtClean="0">
                <a:solidFill>
                  <a:srgbClr val="008000"/>
                </a:solidFill>
              </a:rPr>
              <a:t>bipolar junction transistor</a:t>
            </a:r>
            <a:r>
              <a:rPr lang="en-US" altLang="en-US" sz="2000" dirty="0" smtClean="0"/>
              <a:t> </a:t>
            </a:r>
            <a:r>
              <a:rPr lang="en-US" altLang="en-US" sz="2000" dirty="0" smtClean="0">
                <a:solidFill>
                  <a:srgbClr val="FF0000"/>
                </a:solidFill>
              </a:rPr>
              <a:t>(BJT)</a:t>
            </a:r>
          </a:p>
          <a:p>
            <a:pPr eaLnBrk="1" hangingPunct="1"/>
            <a:r>
              <a:rPr lang="en-US" altLang="en-US" sz="2000" b="1" dirty="0" smtClean="0">
                <a:solidFill>
                  <a:srgbClr val="FF0000"/>
                </a:solidFill>
              </a:rPr>
              <a:t>Q:</a:t>
            </a:r>
            <a:r>
              <a:rPr lang="en-US" altLang="en-US" sz="2000" dirty="0" smtClean="0">
                <a:solidFill>
                  <a:srgbClr val="FF0000"/>
                </a:solidFill>
              </a:rPr>
              <a:t> </a:t>
            </a:r>
            <a:r>
              <a:rPr lang="en-US" altLang="en-US" sz="2000" dirty="0" smtClean="0"/>
              <a:t>Why are MOSFET’s more widely used?</a:t>
            </a:r>
          </a:p>
          <a:p>
            <a:pPr lvl="1" eaLnBrk="1" hangingPunct="1"/>
            <a:r>
              <a:rPr lang="en-US" altLang="en-US" sz="2000" dirty="0" smtClean="0">
                <a:solidFill>
                  <a:srgbClr val="008000"/>
                </a:solidFill>
              </a:rPr>
              <a:t>size (smaller)</a:t>
            </a:r>
          </a:p>
          <a:p>
            <a:pPr lvl="1" eaLnBrk="1" hangingPunct="1"/>
            <a:r>
              <a:rPr lang="en-US" altLang="en-US" sz="2000" dirty="0" smtClean="0">
                <a:solidFill>
                  <a:srgbClr val="008000"/>
                </a:solidFill>
              </a:rPr>
              <a:t>ease of manufacture</a:t>
            </a:r>
          </a:p>
          <a:p>
            <a:pPr lvl="1" eaLnBrk="1" hangingPunct="1"/>
            <a:r>
              <a:rPr lang="en-US" altLang="en-US" sz="2000" dirty="0" smtClean="0">
                <a:solidFill>
                  <a:srgbClr val="008000"/>
                </a:solidFill>
              </a:rPr>
              <a:t>lesser power utilization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eaLnBrk="1" hangingPunct="1"/>
            <a:r>
              <a:rPr lang="en-US" altLang="en-US" sz="2000" smtClean="0"/>
              <a:t>MOSFET technology</a:t>
            </a:r>
          </a:p>
          <a:p>
            <a:pPr lvl="1" eaLnBrk="1" hangingPunct="1"/>
            <a:r>
              <a:rPr lang="en-US" altLang="en-US" sz="2000" smtClean="0"/>
              <a:t>It allows placement of approximately </a:t>
            </a:r>
            <a:r>
              <a:rPr lang="en-US" altLang="en-US" sz="2000" smtClean="0">
                <a:solidFill>
                  <a:srgbClr val="FF0000"/>
                </a:solidFill>
              </a:rPr>
              <a:t>2 billion transistors on a single IC</a:t>
            </a:r>
          </a:p>
          <a:p>
            <a:pPr lvl="2" eaLnBrk="1" hangingPunct="1"/>
            <a:r>
              <a:rPr lang="en-US" altLang="en-US" smtClean="0"/>
              <a:t>backbone of very large scale integration (VLSI)</a:t>
            </a:r>
          </a:p>
          <a:p>
            <a:pPr lvl="1" eaLnBrk="1" hangingPunct="1"/>
            <a:r>
              <a:rPr lang="en-US" altLang="en-US" sz="2000" smtClean="0"/>
              <a:t>It is considered </a:t>
            </a:r>
            <a:r>
              <a:rPr lang="en-US" altLang="en-US" sz="2000" smtClean="0">
                <a:solidFill>
                  <a:srgbClr val="FF0000"/>
                </a:solidFill>
              </a:rPr>
              <a:t>preferable to BJT</a:t>
            </a:r>
            <a:r>
              <a:rPr lang="en-US" altLang="en-US" sz="2000" smtClean="0"/>
              <a:t> technology for many applications.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31E7B-A40C-4DEA-A439-816E2A55F013}" type="datetime1">
              <a:rPr lang="en-US" smtClean="0"/>
              <a:t>12/8/2017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7B782-A207-460B-B11B-32D5F2B19719}" type="slidenum">
              <a:rPr lang="en-US" smtClean="0"/>
              <a:t>4</a:t>
            </a:fld>
            <a:endParaRPr lang="en-US"/>
          </a:p>
        </p:txBody>
      </p:sp>
      <p:sp>
        <p:nvSpPr>
          <p:cNvPr id="7174" name="Line 7"/>
          <p:cNvSpPr>
            <a:spLocks noChangeShapeType="1"/>
          </p:cNvSpPr>
          <p:nvPr/>
        </p:nvSpPr>
        <p:spPr bwMode="auto">
          <a:xfrm flipH="1">
            <a:off x="3962400" y="685800"/>
            <a:ext cx="2895600" cy="2590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5" name="Text Box 6"/>
          <p:cNvSpPr txBox="1">
            <a:spLocks noChangeArrowheads="1"/>
          </p:cNvSpPr>
          <p:nvPr/>
        </p:nvSpPr>
        <p:spPr bwMode="auto">
          <a:xfrm>
            <a:off x="4724400" y="212725"/>
            <a:ext cx="4191000" cy="10064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FF0000"/>
                </a:solidFill>
              </a:rPr>
              <a:t>note:</a:t>
            </a:r>
            <a:r>
              <a:rPr lang="en-US" altLang="en-US" sz="2000">
                <a:solidFill>
                  <a:srgbClr val="FF0000"/>
                </a:solidFill>
              </a:rPr>
              <a:t> MOSFET is more widely used in implementation of modern electronic devices</a:t>
            </a:r>
          </a:p>
        </p:txBody>
      </p:sp>
    </p:spTree>
    <p:extLst>
      <p:ext uri="{BB962C8B-B14F-4D97-AF65-F5344CB8AC3E}">
        <p14:creationId xmlns:p14="http://schemas.microsoft.com/office/powerpoint/2010/main" val="26943583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b="0" dirty="0" smtClean="0"/>
              <a:t>2.2.</a:t>
            </a:r>
            <a:r>
              <a:rPr lang="en-US" altLang="en-US" sz="3200" dirty="0" smtClean="0"/>
              <a:t> The </a:t>
            </a:r>
            <a:r>
              <a:rPr lang="en-US" altLang="en-US" sz="3200" b="0" i="1" dirty="0" err="1" smtClean="0"/>
              <a:t>i</a:t>
            </a:r>
            <a:r>
              <a:rPr lang="en-US" altLang="en-US" sz="3200" b="0" i="1" baseline="-25000" dirty="0" err="1" smtClean="0"/>
              <a:t>D</a:t>
            </a:r>
            <a:r>
              <a:rPr lang="en-US" altLang="en-US" sz="3200" dirty="0" err="1" smtClean="0"/>
              <a:t>-</a:t>
            </a:r>
            <a:r>
              <a:rPr lang="en-US" altLang="en-US" sz="3200" b="0" i="1" dirty="0" err="1" smtClean="0"/>
              <a:t>v</a:t>
            </a:r>
            <a:r>
              <a:rPr lang="en-US" altLang="en-US" sz="3200" b="0" i="1" baseline="-25000" dirty="0" err="1" smtClean="0"/>
              <a:t>GS</a:t>
            </a:r>
            <a:r>
              <a:rPr lang="en-US" altLang="en-US" sz="3200" dirty="0" smtClean="0"/>
              <a:t> Characteristic</a:t>
            </a:r>
          </a:p>
        </p:txBody>
      </p:sp>
      <p:sp>
        <p:nvSpPr>
          <p:cNvPr id="49156" name="Rectangle 6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sz="2000" dirty="0" smtClean="0"/>
              <a:t>The view of </a:t>
            </a:r>
            <a:r>
              <a:rPr lang="en-US" altLang="en-US" sz="2000" dirty="0" smtClean="0">
                <a:solidFill>
                  <a:srgbClr val="FF0000"/>
                </a:solidFill>
              </a:rPr>
              <a:t>transistor as VCCS</a:t>
            </a:r>
            <a:r>
              <a:rPr lang="en-US" altLang="en-US" sz="2000" dirty="0" smtClean="0"/>
              <a:t> is exemplified in figure 15.</a:t>
            </a:r>
          </a:p>
          <a:p>
            <a:pPr lvl="1" eaLnBrk="1" hangingPunct="1"/>
            <a:r>
              <a:rPr lang="en-US" altLang="en-US" sz="2000" dirty="0" smtClean="0"/>
              <a:t>This circuit is known as the </a:t>
            </a:r>
            <a:r>
              <a:rPr lang="en-US" altLang="en-US" sz="2000" b="1" dirty="0" smtClean="0">
                <a:solidFill>
                  <a:srgbClr val="0000FF"/>
                </a:solidFill>
              </a:rPr>
              <a:t>large-signal equivalent circuit.</a:t>
            </a:r>
          </a:p>
          <a:p>
            <a:pPr lvl="1" eaLnBrk="1" hangingPunct="1"/>
            <a:r>
              <a:rPr lang="en-US" altLang="en-US" sz="2000" dirty="0" smtClean="0"/>
              <a:t>Current source is </a:t>
            </a:r>
            <a:r>
              <a:rPr lang="en-US" altLang="en-US" sz="2000" dirty="0" smtClean="0">
                <a:solidFill>
                  <a:srgbClr val="FF0000"/>
                </a:solidFill>
              </a:rPr>
              <a:t>ideal.</a:t>
            </a:r>
          </a:p>
          <a:p>
            <a:pPr lvl="1" eaLnBrk="1" hangingPunct="1"/>
            <a:r>
              <a:rPr lang="en-US" altLang="en-US" sz="2000" dirty="0" smtClean="0">
                <a:solidFill>
                  <a:srgbClr val="FF0000"/>
                </a:solidFill>
              </a:rPr>
              <a:t>Infinite output resistance</a:t>
            </a:r>
            <a:r>
              <a:rPr lang="en-US" altLang="en-US" sz="2000" dirty="0" smtClean="0"/>
              <a:t> represents independent, in saturation, of </a:t>
            </a:r>
            <a:r>
              <a:rPr lang="en-US" altLang="en-US" sz="2000" i="1" dirty="0" err="1" smtClean="0"/>
              <a:t>i</a:t>
            </a:r>
            <a:r>
              <a:rPr lang="en-US" altLang="en-US" sz="2000" i="1" baseline="-25000" dirty="0" err="1" smtClean="0"/>
              <a:t>D</a:t>
            </a:r>
            <a:r>
              <a:rPr lang="en-US" altLang="en-US" sz="2000" dirty="0" smtClean="0"/>
              <a:t> from </a:t>
            </a:r>
            <a:r>
              <a:rPr lang="en-US" altLang="en-US" sz="2000" i="1" dirty="0" err="1" smtClean="0"/>
              <a:t>v</a:t>
            </a:r>
            <a:r>
              <a:rPr lang="en-US" altLang="en-US" sz="2000" i="1" baseline="-25000" dirty="0" err="1" smtClean="0"/>
              <a:t>DS</a:t>
            </a:r>
            <a:r>
              <a:rPr lang="en-US" altLang="en-US" sz="2000" i="1" dirty="0" smtClean="0"/>
              <a:t>.</a:t>
            </a:r>
            <a:r>
              <a:rPr lang="en-US" altLang="en-US" sz="2000" i="1" baseline="-25000" dirty="0" smtClean="0"/>
              <a:t>.</a:t>
            </a:r>
          </a:p>
          <a:p>
            <a:pPr lvl="1" eaLnBrk="1" hangingPunct="1"/>
            <a:endParaRPr lang="en-US" altLang="en-US" sz="2000" i="1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B881-F430-4BF8-A493-35F1DF0AE6BC}" type="datetime1">
              <a:rPr lang="en-US" smtClean="0"/>
              <a:t>12/8/2017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7B782-A207-460B-B11B-32D5F2B19719}" type="slidenum">
              <a:rPr lang="en-US" smtClean="0"/>
              <a:t>40</a:t>
            </a:fld>
            <a:endParaRPr lang="en-US"/>
          </a:p>
        </p:txBody>
      </p:sp>
      <p:pic>
        <p:nvPicPr>
          <p:cNvPr id="49158" name="Picture 4" descr="se05F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1" y="2743200"/>
            <a:ext cx="3702424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9" name="Rectangle 2"/>
          <p:cNvSpPr>
            <a:spLocks noChangeArrowheads="1"/>
          </p:cNvSpPr>
          <p:nvPr/>
        </p:nvSpPr>
        <p:spPr bwMode="auto">
          <a:xfrm>
            <a:off x="4442013" y="4832918"/>
            <a:ext cx="41148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500" b="1" dirty="0"/>
              <a:t>Figure </a:t>
            </a:r>
            <a:r>
              <a:rPr lang="en-US" altLang="en-US" sz="1500" b="1" dirty="0" smtClean="0"/>
              <a:t>10: </a:t>
            </a:r>
            <a:r>
              <a:rPr lang="en-US" altLang="en-US" sz="1500" dirty="0"/>
              <a:t>Large-signal equivalent-circuit model of an </a:t>
            </a:r>
            <a:r>
              <a:rPr lang="en-US" altLang="en-US" sz="1500" i="1" dirty="0"/>
              <a:t>n</a:t>
            </a:r>
            <a:r>
              <a:rPr lang="en-US" altLang="en-US" sz="1500" dirty="0"/>
              <a:t>-channel MOSFET operating in the saturation</a:t>
            </a:r>
          </a:p>
        </p:txBody>
      </p:sp>
    </p:spTree>
    <p:extLst>
      <p:ext uri="{BB962C8B-B14F-4D97-AF65-F5344CB8AC3E}">
        <p14:creationId xmlns:p14="http://schemas.microsoft.com/office/powerpoint/2010/main" val="10993288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AutoShape 2"/>
          <p:cNvSpPr>
            <a:spLocks noGrp="1" noChangeAspec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 smtClean="0"/>
              <a:t>Example 2: </a:t>
            </a:r>
            <a:r>
              <a:rPr lang="en-US" altLang="en-US" sz="3200" b="0" dirty="0" smtClean="0"/>
              <a:t>NMOS Transistor</a:t>
            </a:r>
          </a:p>
        </p:txBody>
      </p:sp>
      <p:sp>
        <p:nvSpPr>
          <p:cNvPr id="50180" name="Rectangle 5"/>
          <p:cNvSpPr>
            <a:spLocks noGrp="1" noChangeArrowheads="1"/>
          </p:cNvSpPr>
          <p:nvPr>
            <p:ph idx="1"/>
          </p:nvPr>
        </p:nvSpPr>
        <p:spPr>
          <a:xfrm>
            <a:off x="795929" y="2447366"/>
            <a:ext cx="7560608" cy="3684494"/>
          </a:xfrm>
        </p:spPr>
        <p:txBody>
          <a:bodyPr>
            <a:noAutofit/>
          </a:bodyPr>
          <a:lstStyle/>
          <a:p>
            <a:pPr algn="just" eaLnBrk="1" hangingPunct="1">
              <a:lnSpc>
                <a:spcPct val="100000"/>
              </a:lnSpc>
              <a:spcBef>
                <a:spcPts val="600"/>
              </a:spcBef>
            </a:pPr>
            <a:r>
              <a:rPr lang="en-US" altLang="en-US" sz="2000" b="1" dirty="0" smtClean="0">
                <a:solidFill>
                  <a:srgbClr val="FF0000"/>
                </a:solidFill>
              </a:rPr>
              <a:t>Example 5.2. Problem Statement:</a:t>
            </a:r>
            <a:r>
              <a:rPr lang="en-US" altLang="en-US" sz="2000" dirty="0" smtClean="0"/>
              <a:t> Consider an NMOS transistor fabricated in an 0.18-</a:t>
            </a:r>
            <a:r>
              <a:rPr lang="en-US" altLang="en-US" sz="2000" i="1" dirty="0" smtClean="0">
                <a:solidFill>
                  <a:srgbClr val="FF0000"/>
                </a:solidFill>
              </a:rPr>
              <a:t>mm</a:t>
            </a:r>
            <a:r>
              <a:rPr lang="en-US" altLang="en-US" sz="2000" dirty="0" smtClean="0"/>
              <a:t> process with L = 0.18</a:t>
            </a:r>
            <a:r>
              <a:rPr lang="en-US" altLang="en-US" sz="2000" i="1" dirty="0" smtClean="0">
                <a:solidFill>
                  <a:srgbClr val="FF0000"/>
                </a:solidFill>
              </a:rPr>
              <a:t>mm</a:t>
            </a:r>
            <a:r>
              <a:rPr lang="en-US" altLang="en-US" sz="2000" dirty="0" smtClean="0"/>
              <a:t> and W = 2</a:t>
            </a:r>
            <a:r>
              <a:rPr lang="en-US" altLang="en-US" sz="2000" i="1" dirty="0" smtClean="0">
                <a:solidFill>
                  <a:srgbClr val="FF0000"/>
                </a:solidFill>
              </a:rPr>
              <a:t>mm</a:t>
            </a:r>
            <a:r>
              <a:rPr lang="en-US" altLang="en-US" sz="2000" dirty="0" smtClean="0"/>
              <a:t>.  The process technology is specified to have </a:t>
            </a:r>
            <a:r>
              <a:rPr lang="en-US" altLang="en-US" sz="2000" i="1" dirty="0" smtClean="0"/>
              <a:t>C</a:t>
            </a:r>
            <a:r>
              <a:rPr lang="en-US" altLang="en-US" sz="2000" i="1" baseline="-25000" dirty="0" smtClean="0"/>
              <a:t>ox</a:t>
            </a:r>
            <a:r>
              <a:rPr lang="en-US" altLang="en-US" sz="2000" dirty="0" smtClean="0"/>
              <a:t> = 8.6</a:t>
            </a:r>
            <a:r>
              <a:rPr lang="en-US" altLang="en-US" sz="2000" i="1" dirty="0" smtClean="0">
                <a:solidFill>
                  <a:srgbClr val="FF0000"/>
                </a:solidFill>
              </a:rPr>
              <a:t>fF</a:t>
            </a:r>
            <a:r>
              <a:rPr lang="en-US" altLang="en-US" sz="2000" dirty="0" smtClean="0">
                <a:solidFill>
                  <a:srgbClr val="FF0000"/>
                </a:solidFill>
              </a:rPr>
              <a:t>/</a:t>
            </a:r>
            <a:r>
              <a:rPr lang="en-US" altLang="en-US" sz="2000" i="1" dirty="0" smtClean="0">
                <a:solidFill>
                  <a:srgbClr val="FF0000"/>
                </a:solidFill>
              </a:rPr>
              <a:t>mm</a:t>
            </a:r>
            <a:r>
              <a:rPr lang="en-US" altLang="en-US" sz="2000" baseline="30000" dirty="0" smtClean="0"/>
              <a:t>2</a:t>
            </a:r>
            <a:r>
              <a:rPr lang="en-US" altLang="en-US" sz="2000" dirty="0" smtClean="0"/>
              <a:t>, </a:t>
            </a:r>
            <a:r>
              <a:rPr lang="el-GR" alt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altLang="en-US" sz="20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smtClean="0"/>
              <a:t>= 450</a:t>
            </a:r>
            <a:r>
              <a:rPr lang="en-US" altLang="en-US" sz="2000" i="1" dirty="0" smtClean="0">
                <a:solidFill>
                  <a:srgbClr val="FF0000"/>
                </a:solidFill>
              </a:rPr>
              <a:t>cm</a:t>
            </a:r>
            <a:r>
              <a:rPr lang="en-US" altLang="en-US" sz="2000" baseline="30000" dirty="0" smtClean="0">
                <a:solidFill>
                  <a:srgbClr val="FF0000"/>
                </a:solidFill>
              </a:rPr>
              <a:t>2</a:t>
            </a:r>
            <a:r>
              <a:rPr lang="en-US" altLang="en-US" sz="2000" dirty="0" smtClean="0">
                <a:solidFill>
                  <a:srgbClr val="FF0000"/>
                </a:solidFill>
              </a:rPr>
              <a:t>/</a:t>
            </a:r>
            <a:r>
              <a:rPr lang="en-US" altLang="en-US" sz="2000" i="1" dirty="0" smtClean="0">
                <a:solidFill>
                  <a:srgbClr val="FF0000"/>
                </a:solidFill>
              </a:rPr>
              <a:t>Vs</a:t>
            </a:r>
            <a:r>
              <a:rPr lang="en-US" altLang="en-US" sz="2000" dirty="0" smtClean="0"/>
              <a:t>, and </a:t>
            </a:r>
            <a:r>
              <a:rPr lang="en-US" altLang="en-US" sz="2000" i="1" dirty="0" err="1" smtClean="0"/>
              <a:t>V</a:t>
            </a:r>
            <a:r>
              <a:rPr lang="en-US" altLang="en-US" sz="2000" i="1" baseline="-25000" dirty="0" err="1" smtClean="0"/>
              <a:t>tn</a:t>
            </a:r>
            <a:r>
              <a:rPr lang="en-US" altLang="en-US" sz="2000" dirty="0" smtClean="0"/>
              <a:t> = 0.5</a:t>
            </a:r>
            <a:r>
              <a:rPr lang="en-US" altLang="en-US" sz="2000" i="1" dirty="0" smtClean="0">
                <a:solidFill>
                  <a:srgbClr val="FF0000"/>
                </a:solidFill>
              </a:rPr>
              <a:t>V</a:t>
            </a:r>
            <a:r>
              <a:rPr lang="en-US" altLang="en-US" sz="2000" dirty="0" smtClean="0"/>
              <a:t>.</a:t>
            </a:r>
          </a:p>
          <a:p>
            <a:pPr algn="just" eaLnBrk="1" hangingPunct="1">
              <a:lnSpc>
                <a:spcPct val="100000"/>
              </a:lnSpc>
              <a:spcBef>
                <a:spcPts val="600"/>
              </a:spcBef>
            </a:pPr>
            <a:r>
              <a:rPr lang="en-US" altLang="en-US" sz="2000" b="1" dirty="0" smtClean="0">
                <a:solidFill>
                  <a:srgbClr val="FF0000"/>
                </a:solidFill>
              </a:rPr>
              <a:t>Q(a):</a:t>
            </a:r>
            <a:r>
              <a:rPr lang="en-US" altLang="en-US" sz="2000" dirty="0" smtClean="0"/>
              <a:t> Find </a:t>
            </a:r>
            <a:r>
              <a:rPr lang="en-US" altLang="en-US" sz="2000" i="1" dirty="0" smtClean="0"/>
              <a:t>V</a:t>
            </a:r>
            <a:r>
              <a:rPr lang="en-US" altLang="en-US" sz="2000" i="1" baseline="-25000" dirty="0" smtClean="0"/>
              <a:t>GS</a:t>
            </a:r>
            <a:r>
              <a:rPr lang="en-US" altLang="en-US" sz="2000" dirty="0" smtClean="0"/>
              <a:t> and </a:t>
            </a:r>
            <a:r>
              <a:rPr lang="en-US" altLang="en-US" sz="2000" i="1" dirty="0" smtClean="0"/>
              <a:t>V</a:t>
            </a:r>
            <a:r>
              <a:rPr lang="en-US" altLang="en-US" sz="2000" i="1" baseline="-25000" dirty="0" smtClean="0"/>
              <a:t>DS</a:t>
            </a:r>
            <a:r>
              <a:rPr lang="en-US" altLang="en-US" sz="2000" dirty="0" smtClean="0"/>
              <a:t> that result in the MOSFET operating at the edge of saturation with ID = 100</a:t>
            </a:r>
            <a:r>
              <a:rPr lang="en-US" altLang="en-US" sz="2000" i="1" dirty="0" smtClean="0">
                <a:solidFill>
                  <a:srgbClr val="FF0000"/>
                </a:solidFill>
              </a:rPr>
              <a:t>mA</a:t>
            </a:r>
            <a:r>
              <a:rPr lang="en-US" altLang="en-US" sz="2000" dirty="0" smtClean="0"/>
              <a:t>.</a:t>
            </a:r>
          </a:p>
          <a:p>
            <a:pPr algn="just" eaLnBrk="1" hangingPunct="1">
              <a:lnSpc>
                <a:spcPct val="100000"/>
              </a:lnSpc>
              <a:spcBef>
                <a:spcPts val="600"/>
              </a:spcBef>
            </a:pPr>
            <a:r>
              <a:rPr lang="en-US" altLang="en-US" sz="2000" b="1" dirty="0" smtClean="0">
                <a:solidFill>
                  <a:srgbClr val="FF0000"/>
                </a:solidFill>
              </a:rPr>
              <a:t>Q(b):</a:t>
            </a:r>
            <a:r>
              <a:rPr lang="en-US" altLang="en-US" sz="2000" dirty="0" smtClean="0"/>
              <a:t> If V</a:t>
            </a:r>
            <a:r>
              <a:rPr lang="en-US" altLang="en-US" sz="2000" baseline="-25000" dirty="0" smtClean="0"/>
              <a:t>GS</a:t>
            </a:r>
            <a:r>
              <a:rPr lang="en-US" altLang="en-US" sz="2000" dirty="0" smtClean="0"/>
              <a:t> is kept constant, find V</a:t>
            </a:r>
            <a:r>
              <a:rPr lang="en-US" altLang="en-US" sz="2000" baseline="-25000" dirty="0" smtClean="0"/>
              <a:t>DS</a:t>
            </a:r>
            <a:r>
              <a:rPr lang="en-US" altLang="en-US" sz="2000" dirty="0" smtClean="0"/>
              <a:t> that results in </a:t>
            </a:r>
            <a:r>
              <a:rPr lang="en-US" altLang="en-US" sz="2000" i="1" dirty="0" smtClean="0"/>
              <a:t>I</a:t>
            </a:r>
            <a:r>
              <a:rPr lang="en-US" altLang="en-US" sz="2000" i="1" baseline="-25000" dirty="0" smtClean="0"/>
              <a:t>D</a:t>
            </a:r>
            <a:r>
              <a:rPr lang="en-US" altLang="en-US" sz="2000" dirty="0" smtClean="0"/>
              <a:t> = 50</a:t>
            </a:r>
            <a:r>
              <a:rPr lang="en-US" altLang="en-US" sz="2000" i="1" dirty="0" smtClean="0">
                <a:solidFill>
                  <a:srgbClr val="FF0000"/>
                </a:solidFill>
              </a:rPr>
              <a:t>mA</a:t>
            </a:r>
            <a:r>
              <a:rPr lang="en-US" altLang="en-US" sz="2000" dirty="0" smtClean="0"/>
              <a:t>.</a:t>
            </a:r>
          </a:p>
          <a:p>
            <a:pPr algn="just" eaLnBrk="1" hangingPunct="1">
              <a:lnSpc>
                <a:spcPct val="100000"/>
              </a:lnSpc>
              <a:spcBef>
                <a:spcPts val="600"/>
              </a:spcBef>
            </a:pPr>
            <a:r>
              <a:rPr lang="en-US" altLang="en-US" sz="2000" b="1" dirty="0" smtClean="0">
                <a:solidFill>
                  <a:srgbClr val="FF0000"/>
                </a:solidFill>
              </a:rPr>
              <a:t>Q(c):</a:t>
            </a:r>
            <a:r>
              <a:rPr lang="en-US" altLang="en-US" sz="2000" dirty="0" smtClean="0"/>
              <a:t> To investigate the use of the MOSFET as a linear amplifier, let it be operating in saturation with </a:t>
            </a:r>
            <a:r>
              <a:rPr lang="en-US" altLang="en-US" sz="2000" i="1" dirty="0" smtClean="0"/>
              <a:t>V</a:t>
            </a:r>
            <a:r>
              <a:rPr lang="en-US" altLang="en-US" sz="2000" i="1" baseline="-25000" dirty="0" smtClean="0"/>
              <a:t>DS</a:t>
            </a:r>
            <a:r>
              <a:rPr lang="en-US" altLang="en-US" sz="2000" dirty="0" smtClean="0"/>
              <a:t> = 0.3</a:t>
            </a:r>
            <a:r>
              <a:rPr lang="en-US" altLang="en-US" sz="2000" i="1" dirty="0" smtClean="0">
                <a:solidFill>
                  <a:srgbClr val="FF0000"/>
                </a:solidFill>
              </a:rPr>
              <a:t>V</a:t>
            </a:r>
            <a:r>
              <a:rPr lang="en-US" altLang="en-US" sz="2000" dirty="0" smtClean="0"/>
              <a:t>.  Find the change in </a:t>
            </a:r>
            <a:r>
              <a:rPr lang="en-US" altLang="en-US" sz="2000" i="1" dirty="0" err="1" smtClean="0"/>
              <a:t>i</a:t>
            </a:r>
            <a:r>
              <a:rPr lang="en-US" altLang="en-US" sz="2000" i="1" baseline="-25000" dirty="0" err="1" smtClean="0"/>
              <a:t>D</a:t>
            </a:r>
            <a:r>
              <a:rPr lang="en-US" altLang="en-US" sz="2000" dirty="0" smtClean="0"/>
              <a:t> resulting from </a:t>
            </a:r>
            <a:r>
              <a:rPr lang="en-US" altLang="en-US" sz="2000" i="1" dirty="0" err="1" smtClean="0"/>
              <a:t>v</a:t>
            </a:r>
            <a:r>
              <a:rPr lang="en-US" altLang="en-US" sz="2000" i="1" baseline="-25000" dirty="0" err="1" smtClean="0"/>
              <a:t>GS</a:t>
            </a:r>
            <a:r>
              <a:rPr lang="en-US" altLang="en-US" sz="2000" dirty="0" smtClean="0"/>
              <a:t> changing from 0.7</a:t>
            </a:r>
            <a:r>
              <a:rPr lang="en-US" altLang="en-US" sz="2000" i="1" dirty="0" smtClean="0">
                <a:solidFill>
                  <a:srgbClr val="FF0000"/>
                </a:solidFill>
              </a:rPr>
              <a:t>V</a:t>
            </a:r>
            <a:r>
              <a:rPr lang="en-US" altLang="en-US" sz="2000" dirty="0" smtClean="0"/>
              <a:t> by +0.01</a:t>
            </a:r>
            <a:r>
              <a:rPr lang="en-US" altLang="en-US" sz="2000" i="1" dirty="0" smtClean="0">
                <a:solidFill>
                  <a:srgbClr val="FF0000"/>
                </a:solidFill>
              </a:rPr>
              <a:t>V</a:t>
            </a:r>
            <a:r>
              <a:rPr lang="en-US" altLang="en-US" sz="2000" dirty="0" smtClean="0"/>
              <a:t> and -0.01</a:t>
            </a:r>
            <a:r>
              <a:rPr lang="en-US" altLang="en-US" sz="2000" i="1" dirty="0" smtClean="0">
                <a:solidFill>
                  <a:srgbClr val="FF0000"/>
                </a:solidFill>
              </a:rPr>
              <a:t>V</a:t>
            </a:r>
            <a:r>
              <a:rPr lang="en-US" altLang="en-US" sz="2000" dirty="0" smtClean="0"/>
              <a:t>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682A4-1284-42D3-B83C-9D80B1B7F910}" type="datetime1">
              <a:rPr lang="en-US" smtClean="0"/>
              <a:t>12/8/2017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7B782-A207-460B-B11B-32D5F2B19719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6413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45D9C-1786-4CA3-9CCD-8EF3677A05E1}" type="datetime1">
              <a:rPr lang="en-US" smtClean="0"/>
              <a:t>12/8/2017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7B782-A207-460B-B11B-32D5F2B19719}" type="slidenum">
              <a:rPr lang="en-US" smtClean="0"/>
              <a:t>42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176339" y="579427"/>
            <a:ext cx="6799262" cy="1303337"/>
          </a:xfrm>
        </p:spPr>
        <p:txBody>
          <a:bodyPr/>
          <a:lstStyle/>
          <a:p>
            <a:r>
              <a:rPr lang="en-US" altLang="en-US" dirty="0"/>
              <a:t>Example </a:t>
            </a:r>
            <a:r>
              <a:rPr lang="en-US" altLang="en-US" dirty="0" smtClean="0"/>
              <a:t>2 - Sol</a:t>
            </a:r>
            <a:endParaRPr lang="en-US" dirty="0"/>
          </a:p>
        </p:txBody>
      </p:sp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1919563" y="1529608"/>
            <a:ext cx="4846320" cy="4697667"/>
            <a:chOff x="1919563" y="1529604"/>
            <a:chExt cx="5397858" cy="523228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19567" y="1529604"/>
              <a:ext cx="5394960" cy="2814761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19567" y="4330234"/>
              <a:ext cx="5394960" cy="84703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19565" y="5171702"/>
              <a:ext cx="5394960" cy="50804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35825" y="5650378"/>
              <a:ext cx="3067262" cy="419853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1919565" y="6063721"/>
              <a:ext cx="5394960" cy="307777"/>
            </a:xfrm>
            <a:prstGeom prst="rect">
              <a:avLst/>
            </a:prstGeom>
            <a:solidFill>
              <a:srgbClr val="DCEFFC"/>
            </a:solidFill>
          </p:spPr>
          <p:txBody>
            <a:bodyPr wrap="square">
              <a:spAutoFit/>
            </a:bodyPr>
            <a:lstStyle/>
            <a:p>
              <a:r>
                <a:rPr lang="en-US" sz="1400" dirty="0">
                  <a:latin typeface="TimesNewRoman"/>
                </a:rPr>
                <a:t>and since operation is at the edge of saturation,</a:t>
              </a:r>
              <a:endParaRPr lang="en-US" sz="1400" dirty="0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19564" y="6368739"/>
              <a:ext cx="5397857" cy="393151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19563" y="5632341"/>
              <a:ext cx="2313366" cy="4745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7914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</a:t>
            </a:r>
            <a:r>
              <a:rPr lang="en-US" altLang="en-US" dirty="0" smtClean="0"/>
              <a:t>2 </a:t>
            </a:r>
            <a:r>
              <a:rPr lang="en-US" altLang="en-US" dirty="0"/>
              <a:t>– Sol, Cont.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45D9C-1786-4CA3-9CCD-8EF3677A05E1}" type="datetime1">
              <a:rPr lang="en-US" smtClean="0"/>
              <a:t>12/8/2017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7B782-A207-460B-B11B-32D5F2B19719}" type="slidenum">
              <a:rPr lang="en-US" smtClean="0"/>
              <a:t>43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061" y="2089369"/>
            <a:ext cx="7996343" cy="401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15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</a:t>
            </a:r>
            <a:r>
              <a:rPr lang="en-US" altLang="en-US" dirty="0" smtClean="0"/>
              <a:t>2 </a:t>
            </a:r>
            <a:r>
              <a:rPr lang="en-US" altLang="en-US" dirty="0"/>
              <a:t>– Sol, Cont.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45D9C-1786-4CA3-9CCD-8EF3677A05E1}" type="datetime1">
              <a:rPr lang="en-US" smtClean="0"/>
              <a:t>12/8/2017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7B782-A207-460B-B11B-32D5F2B19719}" type="slidenum">
              <a:rPr lang="en-US" smtClean="0"/>
              <a:t>44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2005572"/>
            <a:ext cx="7949423" cy="3359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89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45D9C-1786-4CA3-9CCD-8EF3677A05E1}" type="datetime1">
              <a:rPr lang="en-US" smtClean="0"/>
              <a:t>12/8/2017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7B782-A207-460B-B11B-32D5F2B19719}" type="slidenum">
              <a:rPr lang="en-US" smtClean="0"/>
              <a:t>45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28650" y="419007"/>
            <a:ext cx="7886700" cy="13255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Summary of current equations in different regions of E-MOSFET</a:t>
            </a:r>
            <a:endParaRPr lang="en-US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Diagram 5"/>
              <p:cNvGraphicFramePr/>
              <p:nvPr>
                <p:extLst>
                  <p:ext uri="{D42A27DB-BD31-4B8C-83A1-F6EECF244321}">
                    <p14:modId xmlns:p14="http://schemas.microsoft.com/office/powerpoint/2010/main" val="746872317"/>
                  </p:ext>
                </p:extLst>
              </p:nvPr>
            </p:nvGraphicFramePr>
            <p:xfrm>
              <a:off x="628650" y="1573306"/>
              <a:ext cx="7886700" cy="4867835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>
          <p:graphicFrame>
            <p:nvGraphicFramePr>
              <p:cNvPr id="6" name="Diagram 5"/>
              <p:cNvGraphicFramePr/>
              <p:nvPr>
                <p:extLst>
                  <p:ext uri="{D42A27DB-BD31-4B8C-83A1-F6EECF244321}">
                    <p14:modId xmlns:p14="http://schemas.microsoft.com/office/powerpoint/2010/main" val="746872317"/>
                  </p:ext>
                </p:extLst>
              </p:nvPr>
            </p:nvGraphicFramePr>
            <p:xfrm>
              <a:off x="628650" y="1573306"/>
              <a:ext cx="7886700" cy="4867835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3" r:qs="rId4" r:cs="rId5"/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77652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/>
              <a:t>Summary</a:t>
            </a:r>
          </a:p>
        </p:txBody>
      </p:sp>
      <p:sp>
        <p:nvSpPr>
          <p:cNvPr id="111620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/>
            <a:r>
              <a:rPr lang="en-US" altLang="en-US" dirty="0" smtClean="0"/>
              <a:t>The enhancement-type MOSFET is current the </a:t>
            </a:r>
            <a:r>
              <a:rPr lang="en-US" altLang="en-US" dirty="0" err="1" smtClean="0"/>
              <a:t>modt</a:t>
            </a:r>
            <a:r>
              <a:rPr lang="en-US" altLang="en-US" dirty="0" smtClean="0"/>
              <a:t> widely used semiconductor device.  It is the basis of CMOS technology, which is the most popular IC fabrication technology at this time.  CMOS provides both n-channel (NMOS) and p-channel (PMOS) transistors, which increases design flexibility.  The minimum MOSFET channel length achievable with a given CMOS process is used to characterize the process</a:t>
            </a:r>
          </a:p>
          <a:p>
            <a:pPr eaLnBrk="1" hangingPunct="1"/>
            <a:r>
              <a:rPr lang="en-US" altLang="en-US" dirty="0" smtClean="0"/>
              <a:t>The overdrive voltage |</a:t>
            </a:r>
            <a:r>
              <a:rPr lang="en-US" altLang="en-US" i="1" dirty="0" smtClean="0"/>
              <a:t>V</a:t>
            </a:r>
            <a:r>
              <a:rPr lang="en-US" altLang="en-US" i="1" baseline="-25000" dirty="0" smtClean="0"/>
              <a:t>OV</a:t>
            </a:r>
            <a:r>
              <a:rPr lang="en-US" altLang="en-US" dirty="0" smtClean="0"/>
              <a:t>| = |</a:t>
            </a:r>
            <a:r>
              <a:rPr lang="en-US" altLang="en-US" i="1" dirty="0" smtClean="0"/>
              <a:t>V</a:t>
            </a:r>
            <a:r>
              <a:rPr lang="en-US" altLang="en-US" i="1" baseline="-25000" dirty="0" smtClean="0"/>
              <a:t>GS</a:t>
            </a:r>
            <a:r>
              <a:rPr lang="en-US" altLang="en-US" dirty="0" smtClean="0"/>
              <a:t>| - |</a:t>
            </a:r>
            <a:r>
              <a:rPr lang="en-US" altLang="en-US" i="1" dirty="0" err="1" smtClean="0"/>
              <a:t>V</a:t>
            </a:r>
            <a:r>
              <a:rPr lang="en-US" altLang="en-US" i="1" baseline="-25000" dirty="0" err="1" smtClean="0"/>
              <a:t>t</a:t>
            </a:r>
            <a:r>
              <a:rPr lang="en-US" altLang="en-US" dirty="0" smtClean="0"/>
              <a:t>| is the key quantity that governs the operation of the MOSFET.  For amplifier applications, the MOSFET must operate in the saturation region.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2659B-A537-4481-B4EB-60911CABAF09}" type="datetime1">
              <a:rPr lang="en-US" smtClean="0"/>
              <a:t>12/8/2017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7B782-A207-460B-B11B-32D5F2B19719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9287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/>
              <a:t>Summary</a:t>
            </a:r>
          </a:p>
        </p:txBody>
      </p:sp>
      <p:sp>
        <p:nvSpPr>
          <p:cNvPr id="112644" name="Rectangle 3"/>
          <p:cNvSpPr>
            <a:spLocks noGrp="1" noChangeArrowheads="1"/>
          </p:cNvSpPr>
          <p:nvPr>
            <p:ph idx="1"/>
          </p:nvPr>
        </p:nvSpPr>
        <p:spPr>
          <a:xfrm>
            <a:off x="995082" y="2433917"/>
            <a:ext cx="7368989" cy="3872755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en-US" altLang="en-US" sz="2000" dirty="0" smtClean="0"/>
              <a:t>In saturation, </a:t>
            </a:r>
            <a:r>
              <a:rPr lang="en-US" altLang="en-US" sz="2000" i="1" dirty="0" err="1" smtClean="0"/>
              <a:t>i</a:t>
            </a:r>
            <a:r>
              <a:rPr lang="en-US" altLang="en-US" sz="2000" i="1" baseline="-25000" dirty="0" err="1" smtClean="0"/>
              <a:t>D</a:t>
            </a:r>
            <a:r>
              <a:rPr lang="en-US" altLang="en-US" sz="2000" dirty="0" smtClean="0"/>
              <a:t> shows some linear dependence on </a:t>
            </a:r>
            <a:r>
              <a:rPr lang="en-US" altLang="en-US" sz="2000" i="1" dirty="0" err="1" smtClean="0"/>
              <a:t>v</a:t>
            </a:r>
            <a:r>
              <a:rPr lang="en-US" altLang="en-US" sz="2000" i="1" baseline="-25000" dirty="0" err="1" smtClean="0"/>
              <a:t>DS</a:t>
            </a:r>
            <a:r>
              <a:rPr lang="en-US" altLang="en-US" sz="2000" dirty="0" smtClean="0"/>
              <a:t> as a result of the change in channel length.  This channel-length modulation phenomenon becomes more pronounced as </a:t>
            </a:r>
            <a:r>
              <a:rPr lang="en-US" altLang="en-US" sz="2000" i="1" dirty="0" smtClean="0"/>
              <a:t>L</a:t>
            </a:r>
            <a:r>
              <a:rPr lang="en-US" altLang="en-US" sz="2000" dirty="0" smtClean="0"/>
              <a:t> decreases.  It is modeled by ascribing an output resistance </a:t>
            </a:r>
            <a:r>
              <a:rPr lang="en-US" altLang="en-US" sz="2000" i="1" dirty="0" err="1" smtClean="0"/>
              <a:t>r</a:t>
            </a:r>
            <a:r>
              <a:rPr lang="en-US" altLang="en-US" sz="2000" i="1" baseline="-25000" dirty="0" err="1" smtClean="0"/>
              <a:t>o</a:t>
            </a:r>
            <a:r>
              <a:rPr lang="en-US" altLang="en-US" sz="2000" dirty="0" smtClean="0"/>
              <a:t> = |</a:t>
            </a:r>
            <a:r>
              <a:rPr lang="en-US" altLang="en-US" sz="2000" i="1" dirty="0" smtClean="0"/>
              <a:t>V</a:t>
            </a:r>
            <a:r>
              <a:rPr lang="en-US" altLang="en-US" sz="2000" i="1" baseline="-25000" dirty="0" smtClean="0"/>
              <a:t>A</a:t>
            </a:r>
            <a:r>
              <a:rPr lang="en-US" altLang="en-US" sz="2000" dirty="0" smtClean="0"/>
              <a:t>|/</a:t>
            </a:r>
            <a:r>
              <a:rPr lang="en-US" altLang="en-US" sz="2000" i="1" dirty="0" smtClean="0"/>
              <a:t>I</a:t>
            </a:r>
            <a:r>
              <a:rPr lang="en-US" altLang="en-US" sz="2000" i="1" baseline="-25000" dirty="0" smtClean="0"/>
              <a:t>D</a:t>
            </a:r>
            <a:r>
              <a:rPr lang="en-US" altLang="en-US" sz="2000" dirty="0" smtClean="0"/>
              <a:t> to the MOSFET model.  Although the effect of </a:t>
            </a:r>
            <a:r>
              <a:rPr lang="en-US" altLang="en-US" sz="2000" dirty="0" err="1" smtClean="0"/>
              <a:t>ro</a:t>
            </a:r>
            <a:r>
              <a:rPr lang="en-US" altLang="en-US" sz="2000" dirty="0" smtClean="0"/>
              <a:t> on the operation of discrete-circuit MOS amplifiers is small, that is not the case in IC amplifiers.</a:t>
            </a:r>
          </a:p>
          <a:p>
            <a:pPr eaLnBrk="1" hangingPunct="1"/>
            <a:r>
              <a:rPr lang="en-US" altLang="en-US" sz="2000" dirty="0" smtClean="0"/>
              <a:t>The essence of the use of MOSFET as an amplifier is that in saturation </a:t>
            </a:r>
            <a:r>
              <a:rPr lang="en-US" altLang="en-US" sz="2000" i="1" dirty="0" err="1" smtClean="0"/>
              <a:t>v</a:t>
            </a:r>
            <a:r>
              <a:rPr lang="en-US" altLang="en-US" sz="2000" i="1" baseline="-25000" dirty="0" err="1" smtClean="0"/>
              <a:t>GS</a:t>
            </a:r>
            <a:r>
              <a:rPr lang="en-US" altLang="en-US" sz="2000" dirty="0" smtClean="0"/>
              <a:t> controls </a:t>
            </a:r>
            <a:r>
              <a:rPr lang="en-US" altLang="en-US" sz="2000" i="1" dirty="0" err="1" smtClean="0"/>
              <a:t>i</a:t>
            </a:r>
            <a:r>
              <a:rPr lang="en-US" altLang="en-US" sz="2000" i="1" baseline="-25000" dirty="0" err="1" smtClean="0"/>
              <a:t>D</a:t>
            </a:r>
            <a:r>
              <a:rPr lang="en-US" altLang="en-US" sz="2000" dirty="0" smtClean="0"/>
              <a:t> in the manner of a voltage-controller current source.  When the device is dc biased in the saturation region, a small-signal input (</a:t>
            </a:r>
            <a:r>
              <a:rPr lang="en-US" altLang="en-US" sz="2000" i="1" dirty="0" err="1" smtClean="0"/>
              <a:t>v</a:t>
            </a:r>
            <a:r>
              <a:rPr lang="en-US" altLang="en-US" sz="2000" i="1" baseline="-25000" dirty="0" err="1" smtClean="0"/>
              <a:t>gs</a:t>
            </a:r>
            <a:r>
              <a:rPr lang="en-US" altLang="en-US" sz="2000" dirty="0" smtClean="0"/>
              <a:t>) may be amplified linearly.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74B64-9E9D-49E4-8E48-DDFFB8CF0990}" type="datetime1">
              <a:rPr lang="en-US" smtClean="0"/>
              <a:t>12/8/2017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7B782-A207-460B-B11B-32D5F2B19719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8059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Differences between FET &amp; BJT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196168683"/>
              </p:ext>
            </p:extLst>
          </p:nvPr>
        </p:nvGraphicFramePr>
        <p:xfrm>
          <a:off x="784162" y="2021831"/>
          <a:ext cx="7584142" cy="39387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8968"/>
                <a:gridCol w="3370009"/>
                <a:gridCol w="3655165"/>
              </a:tblGrid>
              <a:tr h="597592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Field Effect</a:t>
                      </a:r>
                      <a:r>
                        <a:rPr lang="en-US" baseline="0" dirty="0" smtClean="0"/>
                        <a:t> Transistor (</a:t>
                      </a:r>
                      <a:r>
                        <a:rPr lang="en-US" dirty="0" smtClean="0"/>
                        <a:t>FET)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Bipolar Junction</a:t>
                      </a:r>
                      <a:r>
                        <a:rPr lang="en-US" baseline="0" dirty="0" smtClean="0"/>
                        <a:t> Transistor (BJT)</a:t>
                      </a:r>
                      <a:endParaRPr lang="en-US" dirty="0"/>
                    </a:p>
                  </a:txBody>
                  <a:tcPr anchor="ctr"/>
                </a:tc>
              </a:tr>
              <a:tr h="72364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Unipolar</a:t>
                      </a:r>
                    </a:p>
                    <a:p>
                      <a:pPr algn="ctr"/>
                      <a:r>
                        <a:rPr lang="en-US" dirty="0" smtClean="0"/>
                        <a:t>Current depends</a:t>
                      </a:r>
                      <a:r>
                        <a:rPr lang="en-US" baseline="0" dirty="0" smtClean="0"/>
                        <a:t> only on one type of carriers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Bipolar</a:t>
                      </a:r>
                    </a:p>
                    <a:p>
                      <a:pPr algn="ctr"/>
                      <a:r>
                        <a:rPr lang="en-US" dirty="0" smtClean="0"/>
                        <a:t>Current depends</a:t>
                      </a:r>
                      <a:r>
                        <a:rPr lang="en-US" baseline="0" dirty="0" smtClean="0"/>
                        <a:t> on both electrons and holes</a:t>
                      </a:r>
                      <a:endParaRPr lang="en-US" dirty="0" smtClean="0"/>
                    </a:p>
                  </a:txBody>
                  <a:tcPr anchor="ctr"/>
                </a:tc>
              </a:tr>
              <a:tr h="34176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Voltage controlled device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Current controlled device</a:t>
                      </a:r>
                    </a:p>
                  </a:txBody>
                  <a:tcPr anchor="ctr"/>
                </a:tc>
              </a:tr>
              <a:tr h="41503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Very</a:t>
                      </a:r>
                      <a:r>
                        <a:rPr lang="en-US" baseline="0" dirty="0" smtClean="0"/>
                        <a:t> high input impedance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Low input impedance</a:t>
                      </a:r>
                      <a:endParaRPr lang="en-US" dirty="0"/>
                    </a:p>
                  </a:txBody>
                  <a:tcPr anchor="ctr"/>
                </a:tc>
              </a:tr>
              <a:tr h="50655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Simpler in fabrication and occupies</a:t>
                      </a:r>
                      <a:r>
                        <a:rPr lang="en-US" baseline="0" dirty="0" smtClean="0"/>
                        <a:t> less space in integrated form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occupies</a:t>
                      </a:r>
                      <a:r>
                        <a:rPr lang="en-US" baseline="0" dirty="0" smtClean="0"/>
                        <a:t> large space in integrated form</a:t>
                      </a:r>
                      <a:endParaRPr lang="en-US" dirty="0" smtClean="0"/>
                    </a:p>
                  </a:txBody>
                  <a:tcPr anchor="ctr"/>
                </a:tc>
              </a:tr>
              <a:tr h="50655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Low voltage gain</a:t>
                      </a:r>
                    </a:p>
                    <a:p>
                      <a:pPr algn="ctr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High current gain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High voltage gain</a:t>
                      </a:r>
                    </a:p>
                    <a:p>
                      <a:pPr algn="ctr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Low current gain</a:t>
                      </a:r>
                      <a:endParaRPr lang="en-US" dirty="0" smtClean="0"/>
                    </a:p>
                  </a:txBody>
                  <a:tcPr anchor="ctr"/>
                </a:tc>
              </a:tr>
              <a:tr h="28945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Easily damaged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Robust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41997-146E-4911-A331-4CB2C9B21782}" type="datetime1">
              <a:rPr lang="en-US" smtClean="0"/>
              <a:t>12/8/2017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7B782-A207-460B-B11B-32D5F2B1971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 Effect Transistor (FET)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41997-146E-4911-A331-4CB2C9B21782}" type="datetime1">
              <a:rPr lang="en-US" smtClean="0"/>
              <a:t>12/8/2017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7B782-A207-460B-B11B-32D5F2B19719}" type="slidenum">
              <a:rPr lang="en-US" smtClean="0"/>
              <a:t>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07819" y="2272992"/>
            <a:ext cx="753682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The </a:t>
            </a:r>
            <a:r>
              <a:rPr lang="en-US" dirty="0" smtClean="0">
                <a:solidFill>
                  <a:srgbClr val="FF0000"/>
                </a:solidFill>
              </a:rPr>
              <a:t>name</a:t>
            </a:r>
            <a:r>
              <a:rPr lang="en-US" dirty="0" smtClean="0"/>
              <a:t> Field </a:t>
            </a:r>
            <a:r>
              <a:rPr lang="en-US" dirty="0"/>
              <a:t>Effect </a:t>
            </a:r>
            <a:r>
              <a:rPr lang="en-US" dirty="0" smtClean="0"/>
              <a:t>Transistor </a:t>
            </a:r>
            <a:r>
              <a:rPr lang="en-US" dirty="0" smtClean="0">
                <a:solidFill>
                  <a:srgbClr val="FF0000"/>
                </a:solidFill>
              </a:rPr>
              <a:t>arises</a:t>
            </a:r>
            <a:r>
              <a:rPr lang="en-US" dirty="0" smtClean="0"/>
              <a:t> from the fact that the </a:t>
            </a:r>
            <a:r>
              <a:rPr lang="en-US" dirty="0" smtClean="0">
                <a:solidFill>
                  <a:srgbClr val="FF0000"/>
                </a:solidFill>
              </a:rPr>
              <a:t>current</a:t>
            </a:r>
            <a:r>
              <a:rPr lang="en-US" dirty="0" smtClean="0"/>
              <a:t> flows </a:t>
            </a:r>
            <a:r>
              <a:rPr lang="en-US" dirty="0" smtClean="0">
                <a:solidFill>
                  <a:srgbClr val="FF0000"/>
                </a:solidFill>
              </a:rPr>
              <a:t>between two terminals </a:t>
            </a:r>
            <a:r>
              <a:rPr lang="en-US" dirty="0" smtClean="0"/>
              <a:t>“Drain (</a:t>
            </a:r>
            <a:r>
              <a:rPr lang="en-US" dirty="0" smtClean="0">
                <a:solidFill>
                  <a:srgbClr val="FF0000"/>
                </a:solidFill>
              </a:rPr>
              <a:t>D</a:t>
            </a:r>
            <a:r>
              <a:rPr lang="en-US" dirty="0" smtClean="0"/>
              <a:t>) &amp; Source (</a:t>
            </a:r>
            <a:r>
              <a:rPr lang="en-US" dirty="0" smtClean="0">
                <a:solidFill>
                  <a:srgbClr val="FF0000"/>
                </a:solidFill>
              </a:rPr>
              <a:t>S</a:t>
            </a:r>
            <a:r>
              <a:rPr lang="en-US" dirty="0" smtClean="0"/>
              <a:t>)” is </a:t>
            </a:r>
            <a:r>
              <a:rPr lang="en-US" dirty="0" smtClean="0">
                <a:solidFill>
                  <a:srgbClr val="FF0000"/>
                </a:solidFill>
              </a:rPr>
              <a:t>controlled </a:t>
            </a:r>
            <a:r>
              <a:rPr lang="en-US" dirty="0" smtClean="0"/>
              <a:t>by an </a:t>
            </a:r>
            <a:r>
              <a:rPr lang="en-US" dirty="0" smtClean="0">
                <a:solidFill>
                  <a:srgbClr val="FF0000"/>
                </a:solidFill>
              </a:rPr>
              <a:t>electric field</a:t>
            </a:r>
            <a:r>
              <a:rPr lang="en-US" dirty="0" smtClean="0"/>
              <a:t> which is </a:t>
            </a:r>
            <a:r>
              <a:rPr lang="en-US" dirty="0" smtClean="0">
                <a:solidFill>
                  <a:srgbClr val="FF0000"/>
                </a:solidFill>
              </a:rPr>
              <a:t>applied </a:t>
            </a:r>
            <a:r>
              <a:rPr lang="en-US" dirty="0" smtClean="0"/>
              <a:t>on the </a:t>
            </a:r>
            <a:r>
              <a:rPr lang="en-US" dirty="0" smtClean="0">
                <a:solidFill>
                  <a:srgbClr val="FF0000"/>
                </a:solidFill>
              </a:rPr>
              <a:t>third terminal “</a:t>
            </a:r>
            <a:r>
              <a:rPr lang="en-US" dirty="0" smtClean="0"/>
              <a:t>Gate</a:t>
            </a:r>
            <a:r>
              <a:rPr lang="en-US" dirty="0" smtClean="0">
                <a:solidFill>
                  <a:srgbClr val="FF0000"/>
                </a:solidFill>
              </a:rPr>
              <a:t> (G)”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4123199644"/>
              </p:ext>
            </p:extLst>
          </p:nvPr>
        </p:nvGraphicFramePr>
        <p:xfrm>
          <a:off x="1519517" y="3809003"/>
          <a:ext cx="6271775" cy="21515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041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41997-146E-4911-A331-4CB2C9B21782}" type="datetime1">
              <a:rPr lang="en-US" smtClean="0"/>
              <a:t>12/8/2017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7B782-A207-460B-B11B-32D5F2B19719}" type="slidenum">
              <a:rPr lang="en-US" smtClean="0"/>
              <a:t>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45458" y="569908"/>
            <a:ext cx="7886700" cy="944563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Junction Field Effect Transistor (J-FET)</a:t>
            </a:r>
            <a:endParaRPr lang="en-US" sz="4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1222" y="1533143"/>
            <a:ext cx="3091921" cy="3445483"/>
          </a:xfrm>
          <a:prstGeom prst="rect">
            <a:avLst/>
          </a:prstGeom>
        </p:spPr>
      </p:pic>
      <p:pic>
        <p:nvPicPr>
          <p:cNvPr id="36868" name="Picture 4" descr="Image result for JFE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89" r="64330" b="26591"/>
          <a:stretch/>
        </p:blipFill>
        <p:spPr bwMode="auto">
          <a:xfrm>
            <a:off x="6884333" y="4997298"/>
            <a:ext cx="1647825" cy="1232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Image result for JFE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942" r="64330"/>
          <a:stretch/>
        </p:blipFill>
        <p:spPr bwMode="auto">
          <a:xfrm>
            <a:off x="5232149" y="5997139"/>
            <a:ext cx="1647825" cy="224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72667" y="1852916"/>
            <a:ext cx="455855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1" u="sng" dirty="0" smtClean="0"/>
              <a:t>Physical Structure (n-channel)</a:t>
            </a:r>
          </a:p>
          <a:p>
            <a:pPr algn="just">
              <a:lnSpc>
                <a:spcPct val="150000"/>
              </a:lnSpc>
            </a:pPr>
            <a:r>
              <a:rPr lang="en-US" sz="1600" dirty="0" smtClean="0"/>
              <a:t>It consists of bar of n-type silicon with p-type silicon diffused on both sides, each “p” region is called gate. In most cases, the two gates are internally connected and the device acts like a single gate</a:t>
            </a:r>
          </a:p>
          <a:p>
            <a:pPr algn="just">
              <a:lnSpc>
                <a:spcPct val="150000"/>
              </a:lnSpc>
            </a:pPr>
            <a:r>
              <a:rPr lang="en-US" sz="1600" b="1" u="sng" dirty="0" smtClean="0">
                <a:solidFill>
                  <a:srgbClr val="FF0000"/>
                </a:solidFill>
              </a:rPr>
              <a:t>Source (S): </a:t>
            </a:r>
            <a:r>
              <a:rPr lang="en-US" sz="1600" dirty="0" smtClean="0"/>
              <a:t>is the terminal through which the majority carriers  enter the channel.</a:t>
            </a:r>
          </a:p>
          <a:p>
            <a:pPr algn="just">
              <a:lnSpc>
                <a:spcPct val="150000"/>
              </a:lnSpc>
            </a:pPr>
            <a:r>
              <a:rPr lang="en-US" sz="1600" b="1" u="sng" dirty="0">
                <a:solidFill>
                  <a:srgbClr val="FF0000"/>
                </a:solidFill>
              </a:rPr>
              <a:t>Drain (D): </a:t>
            </a:r>
            <a:r>
              <a:rPr lang="en-US" sz="1600" dirty="0"/>
              <a:t>is the terminal through which the majority carriers  </a:t>
            </a:r>
            <a:r>
              <a:rPr lang="en-US" sz="1600" dirty="0" smtClean="0"/>
              <a:t>leave the </a:t>
            </a:r>
            <a:r>
              <a:rPr lang="en-US" sz="1600" dirty="0"/>
              <a:t>channel.</a:t>
            </a:r>
          </a:p>
          <a:p>
            <a:pPr algn="just">
              <a:lnSpc>
                <a:spcPct val="150000"/>
              </a:lnSpc>
            </a:pPr>
            <a:r>
              <a:rPr lang="en-US" sz="1600" b="1" u="sng" dirty="0">
                <a:solidFill>
                  <a:srgbClr val="FF0000"/>
                </a:solidFill>
              </a:rPr>
              <a:t>Channel: </a:t>
            </a:r>
            <a:r>
              <a:rPr lang="en-US" sz="1600" dirty="0" smtClean="0"/>
              <a:t>the region of n-type material between the drain and source terminals.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4045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Junction Field Effect Transistor (J-FET)</a:t>
            </a:r>
            <a:endParaRPr lang="en-US" sz="40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41997-146E-4911-A331-4CB2C9B21782}" type="datetime1">
              <a:rPr lang="en-US" smtClean="0"/>
              <a:t>12/8/2017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7B782-A207-460B-B11B-32D5F2B19719}" type="slidenum">
              <a:rPr lang="en-US" smtClean="0"/>
              <a:t>8</a:t>
            </a:fld>
            <a:endParaRPr lang="en-US"/>
          </a:p>
        </p:txBody>
      </p:sp>
      <p:pic>
        <p:nvPicPr>
          <p:cNvPr id="36866" name="Picture 2" descr="Image result for JFE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5" r="49793"/>
          <a:stretch/>
        </p:blipFill>
        <p:spPr bwMode="auto">
          <a:xfrm>
            <a:off x="3173506" y="2446534"/>
            <a:ext cx="2786902" cy="2725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38959" y="5244352"/>
            <a:ext cx="51221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Biasing of N-channel JFET</a:t>
            </a:r>
          </a:p>
          <a:p>
            <a:pPr algn="ctr"/>
            <a:r>
              <a:rPr lang="en-US" dirty="0" smtClean="0"/>
              <a:t>The drain terminal should be +</a:t>
            </a:r>
            <a:r>
              <a:rPr lang="en-US" dirty="0" err="1" smtClean="0"/>
              <a:t>ve</a:t>
            </a:r>
            <a:r>
              <a:rPr lang="en-US" dirty="0" smtClean="0"/>
              <a:t> relative to the source</a:t>
            </a:r>
          </a:p>
          <a:p>
            <a:pPr algn="ctr"/>
            <a:r>
              <a:rPr lang="en-US" dirty="0"/>
              <a:t>The </a:t>
            </a:r>
            <a:r>
              <a:rPr lang="en-US" dirty="0" smtClean="0"/>
              <a:t>gate terminal </a:t>
            </a:r>
            <a:r>
              <a:rPr lang="en-US" dirty="0"/>
              <a:t>should be </a:t>
            </a:r>
            <a:r>
              <a:rPr lang="en-US" dirty="0" smtClean="0"/>
              <a:t>-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/>
              <a:t>relative to the </a:t>
            </a:r>
            <a:r>
              <a:rPr lang="en-US" dirty="0" smtClean="0"/>
              <a:t>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43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41997-146E-4911-A331-4CB2C9B21782}" type="datetime1">
              <a:rPr lang="en-US" smtClean="0"/>
              <a:t>12/8/2017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7B782-A207-460B-B11B-32D5F2B19719}" type="slidenum">
              <a:rPr lang="en-US" smtClean="0"/>
              <a:t>9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32012" y="472702"/>
            <a:ext cx="7886700" cy="9525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Junction Field Effect Transistor (J-FET)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33" y="1125914"/>
            <a:ext cx="4389825" cy="34656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4731" y="1125915"/>
            <a:ext cx="3734360" cy="346565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614645" y="4638026"/>
                <a:ext cx="8122022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600" dirty="0" smtClean="0">
                    <a:solidFill>
                      <a:srgbClr val="292425"/>
                    </a:solidFill>
                    <a:latin typeface="TimesNewRomanPSMT"/>
                  </a:rPr>
                  <a:t>Physical operation of the </a:t>
                </a:r>
                <a:r>
                  <a:rPr lang="en-US" sz="1600" i="1" dirty="0" smtClean="0">
                    <a:solidFill>
                      <a:srgbClr val="292425"/>
                    </a:solidFill>
                    <a:latin typeface="TimesNewRomanPS-ItalicMT"/>
                  </a:rPr>
                  <a:t>n </a:t>
                </a:r>
                <a:r>
                  <a:rPr lang="en-US" sz="1600" dirty="0" smtClean="0">
                    <a:solidFill>
                      <a:srgbClr val="292425"/>
                    </a:solidFill>
                    <a:latin typeface="TimesNewRomanPSMT"/>
                  </a:rPr>
                  <a:t>-channel </a:t>
                </a:r>
                <a:r>
                  <a:rPr lang="en-US" sz="1600" dirty="0">
                    <a:solidFill>
                      <a:srgbClr val="292425"/>
                    </a:solidFill>
                    <a:latin typeface="TimesNewRomanPSMT"/>
                  </a:rPr>
                  <a:t>JFET:</a:t>
                </a:r>
              </a:p>
              <a:p>
                <a:r>
                  <a:rPr lang="en-US" sz="1600" b="1" dirty="0">
                    <a:solidFill>
                      <a:srgbClr val="292425"/>
                    </a:solidFill>
                    <a:latin typeface="TimesNewRomanPS-BoldMT"/>
                  </a:rPr>
                  <a:t>(</a:t>
                </a:r>
                <a:r>
                  <a:rPr lang="en-US" sz="1600" b="1" dirty="0" smtClean="0">
                    <a:solidFill>
                      <a:srgbClr val="292425"/>
                    </a:solidFill>
                    <a:latin typeface="TimesNewRomanPS-BoldMT"/>
                  </a:rPr>
                  <a:t>a) </a:t>
                </a:r>
                <a:r>
                  <a:rPr lang="en-US" sz="1600" dirty="0" smtClean="0">
                    <a:solidFill>
                      <a:srgbClr val="292425"/>
                    </a:solidFill>
                    <a:latin typeface="TimesNewRomanPSMT"/>
                  </a:rPr>
                  <a:t>For </a:t>
                </a:r>
                <a:r>
                  <a:rPr lang="en-US" sz="1600" dirty="0">
                    <a:solidFill>
                      <a:srgbClr val="292425"/>
                    </a:solidFill>
                    <a:latin typeface="TimesNewRomanPSMT"/>
                  </a:rPr>
                  <a:t>small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rgbClr val="29242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rgbClr val="292425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292425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sz="1600" i="1">
                            <a:solidFill>
                              <a:srgbClr val="292425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sz="1600" dirty="0" smtClean="0">
                    <a:solidFill>
                      <a:srgbClr val="292425"/>
                    </a:solidFill>
                    <a:latin typeface="TimesNewRomanPSMT"/>
                  </a:rPr>
                  <a:t>the </a:t>
                </a:r>
                <a:r>
                  <a:rPr lang="en-US" sz="1600" dirty="0">
                    <a:solidFill>
                      <a:srgbClr val="292425"/>
                    </a:solidFill>
                    <a:latin typeface="TimesNewRomanPSMT"/>
                  </a:rPr>
                  <a:t>channel is uniform and </a:t>
                </a:r>
                <a:r>
                  <a:rPr lang="en-US" sz="1600" dirty="0" smtClean="0">
                    <a:solidFill>
                      <a:srgbClr val="292425"/>
                    </a:solidFill>
                    <a:latin typeface="TimesNewRomanPSMT"/>
                  </a:rPr>
                  <a:t>the device </a:t>
                </a:r>
                <a:r>
                  <a:rPr lang="en-US" sz="1600" dirty="0">
                    <a:solidFill>
                      <a:srgbClr val="292425"/>
                    </a:solidFill>
                    <a:latin typeface="TimesNewRomanPSMT"/>
                  </a:rPr>
                  <a:t>functions as a resistance whose value is controlled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rgbClr val="29242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rgbClr val="292425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600" i="1">
                            <a:solidFill>
                              <a:srgbClr val="292425"/>
                            </a:solidFill>
                            <a:latin typeface="Cambria Math" panose="02040503050406030204" pitchFamily="18" charset="0"/>
                          </a:rPr>
                          <m:t>𝐺𝑆</m:t>
                        </m:r>
                      </m:sub>
                    </m:sSub>
                    <m:r>
                      <a:rPr lang="en-US" sz="1600" i="1">
                        <a:solidFill>
                          <a:srgbClr val="292425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dirty="0" smtClean="0">
                    <a:solidFill>
                      <a:srgbClr val="292425"/>
                    </a:solidFill>
                    <a:latin typeface="TimesNewRomanPS-ItalicMT"/>
                  </a:rPr>
                  <a:t>(more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solidFill>
                              <a:srgbClr val="29242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292425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292425"/>
                            </a:solidFill>
                            <a:latin typeface="Cambria Math" panose="02040503050406030204" pitchFamily="18" charset="0"/>
                          </a:rPr>
                          <m:t>𝐺𝑆</m:t>
                        </m:r>
                      </m:sub>
                    </m:sSub>
                  </m:oMath>
                </a14:m>
                <a:r>
                  <a:rPr lang="en-US" sz="1600" dirty="0" smtClean="0">
                    <a:solidFill>
                      <a:srgbClr val="292425"/>
                    </a:solidFill>
                    <a:latin typeface="TimesNewRomanPS-ItalicMT"/>
                  </a:rPr>
                  <a:t>in negative </a:t>
                </a:r>
                <a:r>
                  <a:rPr lang="en-US" sz="1600" dirty="0" smtClean="0">
                    <a:solidFill>
                      <a:srgbClr val="292425"/>
                    </a:solidFill>
                    <a:latin typeface="TimesNewRomanPS-ItalicMT"/>
                    <a:sym typeface="Wingdings" panose="05000000000000000000" pitchFamily="2" charset="2"/>
                  </a:rPr>
                  <a:t> larger depletion region  narrower channel  lower current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rgbClr val="29242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292425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292425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n-US" sz="1600" dirty="0" smtClean="0">
                    <a:solidFill>
                      <a:srgbClr val="292425"/>
                    </a:solidFill>
                    <a:latin typeface="TimesNewRomanPS-ItalicMT"/>
                  </a:rPr>
                  <a:t>)</a:t>
                </a:r>
                <a:endParaRPr lang="en-US" sz="1600" dirty="0">
                  <a:solidFill>
                    <a:srgbClr val="292425"/>
                  </a:solidFill>
                  <a:latin typeface="TimesNewRomanPS-ItalicMT"/>
                </a:endParaRPr>
              </a:p>
              <a:p>
                <a:r>
                  <a:rPr lang="en-US" sz="1600" b="1" dirty="0">
                    <a:solidFill>
                      <a:srgbClr val="292425"/>
                    </a:solidFill>
                    <a:latin typeface="TimesNewRomanPS-BoldMT"/>
                  </a:rPr>
                  <a:t>(</a:t>
                </a:r>
                <a:r>
                  <a:rPr lang="en-US" sz="1600" b="1" dirty="0" smtClean="0">
                    <a:solidFill>
                      <a:srgbClr val="292425"/>
                    </a:solidFill>
                    <a:latin typeface="TimesNewRomanPS-BoldMT"/>
                  </a:rPr>
                  <a:t>b) </a:t>
                </a:r>
                <a:r>
                  <a:rPr lang="en-US" sz="1600" dirty="0" smtClean="0">
                    <a:solidFill>
                      <a:srgbClr val="292425"/>
                    </a:solidFill>
                    <a:latin typeface="TimesNewRomanPSMT"/>
                  </a:rPr>
                  <a:t>Increasing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rgbClr val="29242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rgbClr val="292425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292425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sz="1600" i="1">
                            <a:solidFill>
                              <a:srgbClr val="292425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sz="700" i="1" dirty="0" smtClean="0">
                    <a:solidFill>
                      <a:srgbClr val="292425"/>
                    </a:solidFill>
                    <a:latin typeface="TimesNewRomanPS-ItalicMT"/>
                  </a:rPr>
                  <a:t>  </a:t>
                </a:r>
                <a:r>
                  <a:rPr lang="en-US" sz="1600" dirty="0" smtClean="0">
                    <a:solidFill>
                      <a:srgbClr val="292425"/>
                    </a:solidFill>
                    <a:latin typeface="TimesNewRomanPSMT"/>
                  </a:rPr>
                  <a:t>causes </a:t>
                </a:r>
                <a:r>
                  <a:rPr lang="en-US" sz="1600" dirty="0">
                    <a:solidFill>
                      <a:srgbClr val="292425"/>
                    </a:solidFill>
                    <a:latin typeface="TimesNewRomanPSMT"/>
                  </a:rPr>
                  <a:t>the channel </a:t>
                </a:r>
                <a:r>
                  <a:rPr lang="en-US" sz="1600" dirty="0" smtClean="0">
                    <a:solidFill>
                      <a:srgbClr val="292425"/>
                    </a:solidFill>
                    <a:latin typeface="TimesNewRomanPSMT"/>
                  </a:rPr>
                  <a:t>to acquire </a:t>
                </a:r>
                <a:r>
                  <a:rPr lang="en-US" sz="1600" dirty="0">
                    <a:solidFill>
                      <a:srgbClr val="292425"/>
                    </a:solidFill>
                    <a:latin typeface="TimesNewRomanPSMT"/>
                  </a:rPr>
                  <a:t>a tapered shape and eventually pinch-off </a:t>
                </a:r>
                <a:r>
                  <a:rPr lang="en-US" sz="1600" dirty="0" smtClean="0">
                    <a:solidFill>
                      <a:srgbClr val="292425"/>
                    </a:solidFill>
                    <a:latin typeface="TimesNewRomanPSMT"/>
                  </a:rPr>
                  <a:t>occurs, so the current reaches the max 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rgbClr val="29242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rgbClr val="292425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600" i="1">
                            <a:solidFill>
                              <a:srgbClr val="292425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sz="1600" b="0" i="1" smtClean="0">
                            <a:solidFill>
                              <a:srgbClr val="292425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sz="1600" dirty="0" smtClean="0">
                    <a:solidFill>
                      <a:srgbClr val="292425"/>
                    </a:solidFill>
                    <a:latin typeface="TimesNewRomanPSMT"/>
                  </a:rPr>
                  <a:t>.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rgbClr val="29242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292425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292425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sz="1600" i="1">
                            <a:solidFill>
                              <a:srgbClr val="292425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sz="1600" b="0" i="1" smtClean="0">
                        <a:solidFill>
                          <a:srgbClr val="292425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solidFill>
                          <a:srgbClr val="292425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1600" dirty="0" smtClean="0"/>
                  <a:t> </a:t>
                </a:r>
                <a:r>
                  <a:rPr lang="en-US" sz="1600" dirty="0" smtClean="0">
                    <a:sym typeface="Wingdings" panose="05000000000000000000" pitchFamily="2" charset="2"/>
                  </a:rPr>
                  <a:t>the max value is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rgbClr val="29242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rgbClr val="292425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600" i="1">
                            <a:solidFill>
                              <a:srgbClr val="292425"/>
                            </a:solidFill>
                            <a:latin typeface="Cambria Math" panose="02040503050406030204" pitchFamily="18" charset="0"/>
                          </a:rPr>
                          <m:t>𝐷𝑆𝑆</m:t>
                        </m:r>
                      </m:sub>
                    </m:sSub>
                  </m:oMath>
                </a14:m>
                <a:endParaRPr lang="en-US" sz="1600" dirty="0"/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645" y="4638026"/>
                <a:ext cx="8122022" cy="1569660"/>
              </a:xfrm>
              <a:prstGeom prst="rect">
                <a:avLst/>
              </a:prstGeom>
              <a:blipFill rotWithShape="0">
                <a:blip r:embed="rId4"/>
                <a:stretch>
                  <a:fillRect l="-450" t="-1167" b="-46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857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2029</TotalTime>
  <Words>3294</Words>
  <Application>Microsoft Office PowerPoint</Application>
  <PresentationFormat>On-screen Show (4:3)</PresentationFormat>
  <Paragraphs>416</Paragraphs>
  <Slides>47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62" baseType="lpstr">
      <vt:lpstr>Arial</vt:lpstr>
      <vt:lpstr>Calibri</vt:lpstr>
      <vt:lpstr>Cambria Math</vt:lpstr>
      <vt:lpstr>Garamond</vt:lpstr>
      <vt:lpstr>Symbol</vt:lpstr>
      <vt:lpstr>Times New Roman</vt:lpstr>
      <vt:lpstr>Times-Bold</vt:lpstr>
      <vt:lpstr>Times-BoldItalic</vt:lpstr>
      <vt:lpstr>TimesNewRoman</vt:lpstr>
      <vt:lpstr>TimesNewRomanPS-BoldMT</vt:lpstr>
      <vt:lpstr>TimesNewRomanPS-ItalicMT</vt:lpstr>
      <vt:lpstr>TimesNewRomanPSMT</vt:lpstr>
      <vt:lpstr>Wingdings</vt:lpstr>
      <vt:lpstr>Organic</vt:lpstr>
      <vt:lpstr>Equation</vt:lpstr>
      <vt:lpstr>PowerPoint Presentation</vt:lpstr>
      <vt:lpstr>Introduction</vt:lpstr>
      <vt:lpstr>Introduction</vt:lpstr>
      <vt:lpstr>Introduction</vt:lpstr>
      <vt:lpstr>Differences between FET &amp; BJT</vt:lpstr>
      <vt:lpstr>Field Effect Transistor (FET)</vt:lpstr>
      <vt:lpstr>Junction Field Effect Transistor (J-FET)</vt:lpstr>
      <vt:lpstr>Junction Field Effect Transistor (J-FET)</vt:lpstr>
      <vt:lpstr>Junction Field Effect Transistor (J-FET)</vt:lpstr>
      <vt:lpstr>Junction Field Effect Transistor (J-FET)</vt:lpstr>
      <vt:lpstr>Junction Field Effect Transistor (J-FET)</vt:lpstr>
      <vt:lpstr>Equations in active region </vt:lpstr>
      <vt:lpstr>Difference between JFET &amp; MOSFET</vt:lpstr>
      <vt:lpstr>1. Device Structure and Operation</vt:lpstr>
      <vt:lpstr>1. Device Structure and Operation</vt:lpstr>
      <vt:lpstr>1. Device Structure and Operation</vt:lpstr>
      <vt:lpstr>1.2. Operation with Zero Gate Voltage</vt:lpstr>
      <vt:lpstr>1.3. Creating a Channel for Current Flow</vt:lpstr>
      <vt:lpstr>Q: What happens if (1) source and drain are grounded and (2) positive voltage is applied to gate?  Refer to figure to right.</vt:lpstr>
      <vt:lpstr>Q: What happens if (1) source and drain are grounded and (2) positive voltage is applied to gate?  Refer to figure to right.</vt:lpstr>
      <vt:lpstr>1.3. Creating a Channel for Current Flow</vt:lpstr>
      <vt:lpstr>1.3. Creating a Channel for Current Flow</vt:lpstr>
      <vt:lpstr>1.4. Applying a Small vDS</vt:lpstr>
      <vt:lpstr>1.4. Applying a Small vDS</vt:lpstr>
      <vt:lpstr>1.4. Applying a Small vDS</vt:lpstr>
      <vt:lpstr>PowerPoint Presentation</vt:lpstr>
      <vt:lpstr>1.5. Operation as vDS is Increased</vt:lpstr>
      <vt:lpstr>PowerPoint Presentation</vt:lpstr>
      <vt:lpstr>Example 1: NMOS MOSFET</vt:lpstr>
      <vt:lpstr>Example 1 - Sol</vt:lpstr>
      <vt:lpstr>Example 1 – Sol, Cont.</vt:lpstr>
      <vt:lpstr>Example 1 – Sol, Cont.</vt:lpstr>
      <vt:lpstr>2. Current-Voltage Characteristics of MOSFET</vt:lpstr>
      <vt:lpstr>2. Current-Voltage Characteristics</vt:lpstr>
      <vt:lpstr>2.2. The iD-vDS Characteristics</vt:lpstr>
      <vt:lpstr>Table 1</vt:lpstr>
      <vt:lpstr>2.2. The iD-vDS Characteristics</vt:lpstr>
      <vt:lpstr>PowerPoint Presentation</vt:lpstr>
      <vt:lpstr>2.2. The iD-vGS Characteristic (Transfer Ch/s)</vt:lpstr>
      <vt:lpstr>2.2. The iD-vGS Characteristic</vt:lpstr>
      <vt:lpstr>Example 2: NMOS Transistor</vt:lpstr>
      <vt:lpstr>Example 2 - Sol</vt:lpstr>
      <vt:lpstr>Example 2 – Sol, Cont.</vt:lpstr>
      <vt:lpstr>Example 2 – Sol, Cont.</vt:lpstr>
      <vt:lpstr>Summary of current equations in different regions of E-MOSFET</vt:lpstr>
      <vt:lpstr>Summary</vt:lpstr>
      <vt:lpstr>Summary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10 MOSFET</dc:title>
  <dc:creator>Dr.Sherif Hekal</dc:creator>
  <cp:lastModifiedBy>Dr.Sherif Hekal</cp:lastModifiedBy>
  <cp:revision>70</cp:revision>
  <dcterms:created xsi:type="dcterms:W3CDTF">2017-04-27T06:25:42Z</dcterms:created>
  <dcterms:modified xsi:type="dcterms:W3CDTF">2017-12-09T11:05:59Z</dcterms:modified>
</cp:coreProperties>
</file>